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548" autoAdjust="0"/>
    <p:restoredTop sz="86745" autoAdjust="0"/>
  </p:normalViewPr>
  <p:slideViewPr>
    <p:cSldViewPr snapToGrid="0">
      <p:cViewPr varScale="1">
        <p:scale>
          <a:sx n="100" d="100"/>
          <a:sy n="100" d="100"/>
        </p:scale>
        <p:origin x="53" y="293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7F22B4-216F-4FFA-8642-054CE2C5B7DE}" type="datetime1">
              <a:rPr lang="ko-KR" altLang="en-US"/>
              <a:pPr lvl="0">
                <a:defRPr/>
              </a:pPr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E401B0-6A0F-46C8-A79A-6FF92FC793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.png"  /><Relationship Id="rId11" Type="http://schemas.openxmlformats.org/officeDocument/2006/relationships/image" Target="../media/image61.png"  /><Relationship Id="rId2" Type="http://schemas.openxmlformats.org/officeDocument/2006/relationships/hyperlink" Target="https://www.python.org/" TargetMode="External" /><Relationship Id="rId3" Type="http://schemas.openxmlformats.org/officeDocument/2006/relationships/hyperlink" Target="https://jupyter.org/" TargetMode="External" /><Relationship Id="rId4" Type="http://schemas.openxmlformats.org/officeDocument/2006/relationships/image" Target="../media/image56.png"  /><Relationship Id="rId5" Type="http://schemas.openxmlformats.org/officeDocument/2006/relationships/hyperlink" Target="https://keras.io/api/applications/" TargetMode="External" /><Relationship Id="rId6" Type="http://schemas.openxmlformats.org/officeDocument/2006/relationships/hyperlink" Target="https://docs.conda.io/en/latest/miniconda.html" TargetMode="External" /><Relationship Id="rId7" Type="http://schemas.openxmlformats.org/officeDocument/2006/relationships/image" Target="../media/image58.png"  /><Relationship Id="rId8" Type="http://schemas.openxmlformats.org/officeDocument/2006/relationships/hyperlink" Target="https://www.tensorflow.org/?hl=k" TargetMode="External" /><Relationship Id="rId9" Type="http://schemas.openxmlformats.org/officeDocument/2006/relationships/image" Target="../media/image5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hyperlink" Target="https:\\github.com\JEONEUNMIN\capstone_04\blob\main\%EC%A4%91%EA%B0%84%EB%B3%B4%EA%B3%A0%20%EC%8B%9C%ED%98%84%EC%98%81%EC%83%81_4%EC%A1%B0.zip" TargetMode="External" /><Relationship Id="rId5" Type="http://schemas.openxmlformats.org/officeDocument/2006/relationships/image" Target="../media/image7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hyperlink" Target="https://rogorogo.tistory.com/434" TargetMode="External" /><Relationship Id="rId11" Type="http://schemas.openxmlformats.org/officeDocument/2006/relationships/hyperlink" Target="https://rogorogo.tistory.com/473" TargetMode="External" /><Relationship Id="rId12" Type="http://schemas.openxmlformats.org/officeDocument/2006/relationships/hyperlink" Target="https://www.rocketpunch.com/companies/microsoft" TargetMode="External" /><Relationship Id="rId13" Type="http://schemas.openxmlformats.org/officeDocument/2006/relationships/image" Target="../media/image79.png"  /><Relationship Id="rId14" Type="http://schemas.openxmlformats.org/officeDocument/2006/relationships/image" Target="../media/image80.jpeg"  /><Relationship Id="rId15" Type="http://schemas.openxmlformats.org/officeDocument/2006/relationships/image" Target="../media/image81.jpeg"  /><Relationship Id="rId16" Type="http://schemas.openxmlformats.org/officeDocument/2006/relationships/image" Target="../media/image82.png"  /><Relationship Id="rId17" Type="http://schemas.openxmlformats.org/officeDocument/2006/relationships/image" Target="../media/image83.jpeg"  /><Relationship Id="rId2" Type="http://schemas.openxmlformats.org/officeDocument/2006/relationships/image" Target="../media/image76.png"  /><Relationship Id="rId3" Type="http://schemas.openxmlformats.org/officeDocument/2006/relationships/hyperlink" Target="https://www.robotstory.co.kr/bunker/?vid=5" TargetMode="External" /><Relationship Id="rId4" Type="http://schemas.openxmlformats.org/officeDocument/2006/relationships/hyperlink" Target="https://mobile.twitter.com/samsungresearch" TargetMode="External" /><Relationship Id="rId5" Type="http://schemas.openxmlformats.org/officeDocument/2006/relationships/hyperlink" Target="https://www.kakaocorp.com/page/detail/9607" TargetMode="External" /><Relationship Id="rId6" Type="http://schemas.openxmlformats.org/officeDocument/2006/relationships/hyperlink" Target="https://www.mk.co.kr/news/business/view/2020/12/1311539/" TargetMode="External" /><Relationship Id="rId7" Type="http://schemas.openxmlformats.org/officeDocument/2006/relationships/image" Target="../media/image77.png"  /><Relationship Id="rId8" Type="http://schemas.openxmlformats.org/officeDocument/2006/relationships/image" Target="../media/image78.jpeg"  /><Relationship Id="rId9" Type="http://schemas.openxmlformats.org/officeDocument/2006/relationships/hyperlink" Target="https://ko.wikipedia.org/wiki/%EA%B5%AC%EA%B8%80_%EB%A1%9C%EA%B3%A0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hyperlink" Target="https://www.raspberrypi.com/software/" TargetMode="External" /><Relationship Id="rId6" Type="http://schemas.openxmlformats.org/officeDocument/2006/relationships/hyperlink" Target="https://www.sdcard.org/downloads/formatter/sd-memory-card-formatter-for-windows-download/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www.kyobobook.co.kr/product/detailViewKor.laf?mallGb=KOR&amp;ejkGb=KOR&amp;barcode=9791163030911" TargetMode="External" /><Relationship Id="rId3" Type="http://schemas.openxmlformats.org/officeDocument/2006/relationships/hyperlink" Target="https://www.aladin.co.kr/shop/wproduct.aspx?ItemId=183898040" TargetMode="External" /><Relationship Id="rId4" Type="http://schemas.openxmlformats.org/officeDocument/2006/relationships/hyperlink" Target="http://www.kyobobook.co.kr/product/detailViewKor.laf?ejkGb=KOR&amp;mallGb=KOR&amp;barcode=9788970508948&amp;orderClick=LAG&amp;Kc" TargetMode="External" /><Relationship Id="rId5" Type="http://schemas.openxmlformats.org/officeDocument/2006/relationships/hyperlink" Target="http://www.kyobobook.co.kr/product/detailViewKor.laf?ejkGb=KOR&amp;mallGb=KOR&amp;barcode=9791156645078&amp;orderClick=LAG&amp;Kc=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excelsior-cjh.tistory.com/183" TargetMode="External" /><Relationship Id="rId3" Type="http://schemas.openxmlformats.org/officeDocument/2006/relationships/hyperlink" Target="https://ebbnflow.tistory.com/167" TargetMode="External" /><Relationship Id="rId4" Type="http://schemas.openxmlformats.org/officeDocument/2006/relationships/hyperlink" Target="https://rubber-tree.tistory.com/entry/%EB%94%A5%EB%9F%AC%EB%8B%9D-%EB%AA%A8%EB%8D%B8-CNN-Convolutional-Neural-Network-%EC%84%A4%EB%AA%85" TargetMode="External" /><Relationship Id="rId5" Type="http://schemas.openxmlformats.org/officeDocument/2006/relationships/hyperlink" Target="https://www.codingworldnews.com/news/articleView.html?idxno=5872" TargetMode="External" /><Relationship Id="rId6" Type="http://schemas.openxmlformats.org/officeDocument/2006/relationships/hyperlink" Target="https://www.kaggle.com/code/taldanko/pytorch-cats-vs-dogs-cnn" TargetMode="External" /><Relationship Id="rId7" Type="http://schemas.openxmlformats.org/officeDocument/2006/relationships/hyperlink" Target="https://www.kaggle.com/code/dmitirycherezov/chollet-c-5-3-2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Relationship Id="rId3" Type="http://schemas.openxmlformats.org/officeDocument/2006/relationships/hyperlink" Target="http://www.yes24.com/Product/Search?domain=ALL&amp;amp;query=%EC%9D%B4%EB%B3%91%EC%A3%BC&amp;amp;authorNo=140158&amp;amp;author=%EC%9D%B4%EB%B3%91%EC%A3%BC" TargetMode="External" /><Relationship Id="rId4" Type="http://schemas.openxmlformats.org/officeDocument/2006/relationships/hyperlink" Target="http://www.yes24.com/Product/Search?domain=ALL&amp;amp;query=%EC%9C%A4%EC%98%81%EB%8F%88&amp;amp;authorNo=205153&amp;amp;author=%EC%9C%A4%EC%98%81%EB%8F%88" TargetMode="External" /><Relationship Id="rId5" Type="http://schemas.openxmlformats.org/officeDocument/2006/relationships/image" Target="../media/image88.jpeg"  /><Relationship Id="rId6" Type="http://schemas.openxmlformats.org/officeDocument/2006/relationships/hyperlink" Target="http://www.yes24.com/Product/Search?domain=ALL&amp;amp;query=%EA%B9%80%EC%A2%85%EB%AF%BC&amp;amp;authorNo=336357&amp;amp;author=%EA%B9%80%EC%A2%85%EB%AF%BC" TargetMode="External" /><Relationship Id="rId7" Type="http://schemas.openxmlformats.org/officeDocument/2006/relationships/image" Target="../media/image89.jpeg"  /><Relationship Id="rId8" Type="http://schemas.openxmlformats.org/officeDocument/2006/relationships/hyperlink" Target="http://www.yes24.com/Product/Search?domain=ALL&amp;amp;query=%ED%99%8D%EC%9E%A5%ED%91%9C&amp;amp;authorNo=278836&amp;amp;author=%ED%99%8D%EC%9E%A5%ED%91%9C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14" Type="http://schemas.openxmlformats.org/officeDocument/2006/relationships/image" Target="../media/image12.png"  /><Relationship Id="rId15" Type="http://schemas.openxmlformats.org/officeDocument/2006/relationships/image" Target="../media/image13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hyperlink" Target="https://github.com/JEONEUNMIN/capstone_04" TargetMode="External"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17.png"  /><Relationship Id="rId16" Type="http://schemas.openxmlformats.org/officeDocument/2006/relationships/image" Target="../media/image26.png"  /><Relationship Id="rId17" Type="http://schemas.openxmlformats.org/officeDocument/2006/relationships/image" Target="../media/image27.png"  /><Relationship Id="rId18" Type="http://schemas.openxmlformats.org/officeDocument/2006/relationships/image" Target="../media/image28.png"  /><Relationship Id="rId19" Type="http://schemas.openxmlformats.org/officeDocument/2006/relationships/image" Target="../media/image29.png"  /><Relationship Id="rId2" Type="http://schemas.openxmlformats.org/officeDocument/2006/relationships/image" Target="../media/image14.png"  /><Relationship Id="rId20" Type="http://schemas.openxmlformats.org/officeDocument/2006/relationships/image" Target="../media/image30.png"  /><Relationship Id="rId21" Type="http://schemas.openxmlformats.org/officeDocument/2006/relationships/image" Target="../media/image31.png"  /><Relationship Id="rId22" Type="http://schemas.openxmlformats.org/officeDocument/2006/relationships/image" Target="../media/image32.png"  /><Relationship Id="rId23" Type="http://schemas.openxmlformats.org/officeDocument/2006/relationships/image" Target="../media/image33.png"  /><Relationship Id="rId24" Type="http://schemas.openxmlformats.org/officeDocument/2006/relationships/image" Target="../media/image34.png"  /><Relationship Id="rId25" Type="http://schemas.openxmlformats.org/officeDocument/2006/relationships/image" Target="../media/image35.png"  /><Relationship Id="rId26" Type="http://schemas.openxmlformats.org/officeDocument/2006/relationships/image" Target="../media/image17.png"  /><Relationship Id="rId27" Type="http://schemas.openxmlformats.org/officeDocument/2006/relationships/image" Target="../media/image36.png"  /><Relationship Id="rId28" Type="http://schemas.openxmlformats.org/officeDocument/2006/relationships/image" Target="../media/image37.png"  /><Relationship Id="rId29" Type="http://schemas.openxmlformats.org/officeDocument/2006/relationships/image" Target="../media/image32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.png"  /><Relationship Id="rId11" Type="http://schemas.openxmlformats.org/officeDocument/2006/relationships/image" Target="../media/image47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14" Type="http://schemas.openxmlformats.org/officeDocument/2006/relationships/image" Target="../media/image50.png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hyperlink" Target="https://www.hankyung.com/it/article/202003302628j" TargetMode="External" /><Relationship Id="rId5" Type="http://schemas.openxmlformats.org/officeDocument/2006/relationships/hyperlink" Target="https://www.electimes.com" TargetMode="External"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ython.org/" TargetMode="External" /><Relationship Id="rId3" Type="http://schemas.openxmlformats.org/officeDocument/2006/relationships/hyperlink" Target="https://jupyter.org/" TargetMode="External"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hyperlink" Target="https://keras.io/api/applications/" TargetMode="External" /><Relationship Id="rId7" Type="http://schemas.openxmlformats.org/officeDocument/2006/relationships/image" Target="../media/image58.png"  /><Relationship Id="rId8" Type="http://schemas.openxmlformats.org/officeDocument/2006/relationships/hyperlink" Target="https://www.tensorflow.org/?hl=k" TargetMode="External" /><Relationship Id="rId9" Type="http://schemas.openxmlformats.org/officeDocument/2006/relationships/image" Target="../media/image5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5400">
                <a:latin typeface="나눔고딕ET"/>
                <a:ea typeface="나눔고딕ET"/>
              </a:rPr>
              <a:t>CNN</a:t>
            </a:r>
            <a:r>
              <a:rPr lang="ko-KR" altLang="en-US" sz="5400">
                <a:latin typeface="나눔고딕ET"/>
                <a:ea typeface="나눔고딕ET"/>
              </a:rPr>
              <a:t> 알고리즘을 이용한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조선대학교 내 전동 킥보드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불법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주행 인식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인공지능 </a:t>
            </a:r>
            <a:endParaRPr lang="ko-KR" altLang="en-US" sz="5400">
              <a:latin typeface="나눔고딕ET"/>
              <a:ea typeface="나눔고딕E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3600" y="3771443"/>
            <a:ext cx="2844800" cy="44026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발표자 </a:t>
            </a:r>
            <a:r>
              <a:rPr lang="en-US" altLang="ko-KR">
                <a:solidFill>
                  <a:schemeClr val="tx1"/>
                </a:solidFill>
                <a:latin typeface="나눔고딕ET"/>
                <a:ea typeface="나눔고딕ET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전은민</a:t>
            </a:r>
            <a:endParaRPr lang="ko-KR" altLang="en-US">
              <a:solidFill>
                <a:schemeClr val="tx1"/>
              </a:solidFill>
              <a:latin typeface="나눔고딕ET"/>
              <a:ea typeface="나눔고딕E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18400" y="4458866"/>
            <a:ext cx="4460240" cy="1730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담당과목 </a:t>
            </a:r>
            <a:r>
              <a:rPr lang="en-US" altLang="ko-KR"/>
              <a:t>: </a:t>
            </a:r>
            <a:r>
              <a:rPr lang="ko-KR" altLang="en-US"/>
              <a:t>산학캡스톤디자인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학기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학기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담당교수 </a:t>
            </a:r>
            <a:r>
              <a:rPr lang="en-US" altLang="ko-KR"/>
              <a:t>: </a:t>
            </a:r>
            <a:r>
              <a:rPr lang="ko-KR" altLang="en-US"/>
              <a:t>정현숙</a:t>
            </a:r>
            <a:r>
              <a:rPr lang="en-US" altLang="ko-KR"/>
              <a:t>(04</a:t>
            </a:r>
            <a:r>
              <a:rPr lang="ko-KR" altLang="en-US"/>
              <a:t>분반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조 </a:t>
            </a:r>
            <a:r>
              <a:rPr lang="en-US" altLang="ko-KR"/>
              <a:t>: 4</a:t>
            </a:r>
            <a:r>
              <a:rPr lang="ko-KR" altLang="en-US"/>
              <a:t>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날짜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월 </a:t>
            </a:r>
            <a:r>
              <a:rPr lang="en-US" altLang="ko-KR"/>
              <a:t>25</a:t>
            </a:r>
            <a:r>
              <a:rPr lang="ko-KR" altLang="en-US"/>
              <a:t>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조원 </a:t>
            </a:r>
            <a:r>
              <a:rPr lang="en-US" altLang="ko-KR"/>
              <a:t>: </a:t>
            </a:r>
            <a:r>
              <a:rPr lang="ko-KR" altLang="en-US"/>
              <a:t>전은민</a:t>
            </a:r>
            <a:r>
              <a:rPr lang="en-US" altLang="ko-KR"/>
              <a:t>(</a:t>
            </a:r>
            <a:r>
              <a:rPr lang="ko-KR" altLang="en-US"/>
              <a:t>조장</a:t>
            </a:r>
            <a:r>
              <a:rPr lang="en-US" altLang="ko-KR"/>
              <a:t>), </a:t>
            </a:r>
            <a:r>
              <a:rPr lang="ko-KR" altLang="en-US"/>
              <a:t>마지안</a:t>
            </a:r>
            <a:r>
              <a:rPr lang="en-US" altLang="ko-KR"/>
              <a:t>,</a:t>
            </a:r>
            <a:r>
              <a:rPr lang="ko-KR" altLang="en-US"/>
              <a:t> 이지혜</a:t>
            </a:r>
            <a:r>
              <a:rPr lang="en-US" altLang="ko-KR"/>
              <a:t>, </a:t>
            </a:r>
            <a:r>
              <a:rPr lang="ko-KR" altLang="en-US"/>
              <a:t>이수정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1/23</a:t>
            </a: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3746242" y="2988801"/>
            <a:ext cx="5094513" cy="571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(CNN detection cam</a:t>
            </a:r>
            <a:r>
              <a:rPr lang="ko-KR" altLang="en-US" sz="3200"/>
              <a:t> </a:t>
            </a:r>
            <a:r>
              <a:rPr lang="en-US" altLang="ko-KR" sz="3200"/>
              <a:t>:</a:t>
            </a:r>
            <a:r>
              <a:rPr lang="ko-KR" altLang="en-US" sz="3200"/>
              <a:t> </a:t>
            </a:r>
            <a:r>
              <a:rPr lang="en-US" altLang="ko-KR" sz="3200"/>
              <a:t>CDC)</a:t>
            </a:r>
            <a:endParaRPr lang="en-US" altLang="ko-KR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70961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10/23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5193332" cy="2706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본론</a:t>
            </a:r>
            <a:r>
              <a:rPr lang="en-US" altLang="ko-KR" sz="1200"/>
              <a:t> – CNN detection cam </a:t>
            </a:r>
            <a:r>
              <a:rPr lang="ko-KR" altLang="en-US" sz="1200"/>
              <a:t>구현환경</a:t>
            </a:r>
            <a:r>
              <a:rPr lang="en-US" altLang="ko-KR" sz="1200"/>
              <a:t>_</a:t>
            </a:r>
            <a:r>
              <a:rPr lang="ko-KR" altLang="en-US" sz="1200"/>
              <a:t>라즈베리파이 </a:t>
            </a:r>
            <a:r>
              <a:rPr lang="en-US" altLang="ko-KR" sz="1200"/>
              <a:t>4</a:t>
            </a:r>
            <a:r>
              <a:rPr lang="ko-KR" altLang="en-US" sz="1200"/>
              <a:t> 컴퓨터 개발 환경 구축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5240319" y="755650"/>
            <a:ext cx="6951682" cy="151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인공지능 개발에 적합한 프로그래밍 언어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대부분 머신러닝</a:t>
            </a:r>
            <a:r>
              <a:rPr lang="en-US" altLang="ko-KR" sz="1200"/>
              <a:t>/</a:t>
            </a:r>
            <a:r>
              <a:rPr lang="ko-KR" altLang="en-US" sz="1200"/>
              <a:t>딥러닝</a:t>
            </a:r>
            <a:r>
              <a:rPr lang="en-US" altLang="ko-KR" sz="1200"/>
              <a:t>/</a:t>
            </a:r>
            <a:r>
              <a:rPr lang="ko-KR" altLang="en-US" sz="1200"/>
              <a:t>프레임워크는 파이썬용으로 만들어짐</a:t>
            </a:r>
            <a:endParaRPr lang="ko-KR" altLang="en-US" sz="120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/>
              <a:t>-&gt;</a:t>
            </a:r>
            <a:r>
              <a:rPr lang="ko-KR" altLang="en-US" sz="1200" b="1"/>
              <a:t> </a:t>
            </a: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: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프로그래밍 개발</a:t>
            </a:r>
            <a:endParaRPr xmlns:mc="http://schemas.openxmlformats.org/markup-compatibility/2006" xmlns:hp="http://schemas.haansoft.com/office/presentation/8.0" sz="1200" b="1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: Python 3.7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사용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 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/>
              <a:t>: </a:t>
            </a:r>
            <a:r>
              <a:rPr xmlns:mc="http://schemas.openxmlformats.org/markup-compatibility/2006" xmlns:hp="http://schemas.haansoft.com/office/presentation/8.0" lang="EN-US" sz="1200" b="0" i="0" u="sng" strike="noStrike" mc:Ignorable="hp" hp:hslEmbossed="0">
                <a:hlinkClick r:id="rId2"/>
              </a:rPr>
              <a:t>https://www.python.org/</a:t>
            </a:r>
            <a:endParaRPr xmlns:mc="http://schemas.openxmlformats.org/markup-compatibility/2006" xmlns:hp="http://schemas.haansoft.com/office/presentation/8.0" lang="EN-US" sz="1200" b="0" i="0" u="sng" strike="noStrike" mc:Ignorable="hp" hp:hslEmbossed="0"/>
          </a:p>
        </p:txBody>
      </p:sp>
      <p:sp>
        <p:nvSpPr>
          <p:cNvPr id="18" name="TextBox 17"/>
          <p:cNvSpPr txBox="1"/>
          <p:nvPr/>
        </p:nvSpPr>
        <p:spPr>
          <a:xfrm>
            <a:off x="5297310" y="2443477"/>
            <a:ext cx="6894690" cy="12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212529"/>
                </a:solidFill>
              </a:rPr>
              <a:t>Open Source </a:t>
            </a:r>
            <a:r>
              <a:rPr lang="ko-KR" altLang="en-US" sz="1200" b="0" i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200" b="0" i="0">
                <a:solidFill>
                  <a:srgbClr val="212529"/>
                </a:solidFill>
                <a:effectLst/>
              </a:rPr>
              <a:t>, </a:t>
            </a:r>
            <a:endParaRPr lang="en-US" altLang="ko-KR" sz="1200" b="0" i="0">
              <a:solidFill>
                <a:srgbClr val="212529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0" i="0">
                <a:solidFill>
                  <a:srgbClr val="212529"/>
                </a:solidFill>
                <a:effectLst/>
              </a:rPr>
              <a:t>파이썬을 비롯한 다양한 프로그래밍 언어로 코드 작성 및 실행하는 개발 환경을 제공</a:t>
            </a:r>
            <a:endParaRPr lang="ko-KR" altLang="en-US" sz="1200" b="0" i="0">
              <a:solidFill>
                <a:srgbClr val="212529"/>
              </a:solidFill>
              <a:effectLst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200" b="1" i="0" u="none" strike="noStrike" mc:Ignorable="hp" hp:hslEmbossed="0"/>
              <a:t>-&gt;:</a:t>
            </a:r>
            <a:r>
              <a:rPr xmlns:mc="http://schemas.openxmlformats.org/markup-compatibility/2006" xmlns:hp="http://schemas.haansoft.com/office/presentation/8.0" lang="ko-KR" altLang="en-US" sz="1200" b="1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우리가 사용할 파이썬 코드 작성 및 실행</a:t>
            </a:r>
            <a:endParaRPr xmlns:mc="http://schemas.openxmlformats.org/markup-compatibility/2006" xmlns:hp="http://schemas.haansoft.com/office/presentation/8.0" sz="1200" b="1" i="0" u="none" strike="noStrike" mc:Ignorable="hp" hp:hslEmbossed="0"/>
          </a:p>
          <a:p>
            <a:pPr lvl="0">
              <a:defRPr/>
            </a:pPr>
            <a:r>
              <a:rPr lang="en-US" altLang="en-US" sz="1200">
                <a:hlinkClick r:id="rId3"/>
              </a:rPr>
              <a:t>https://jupyter.org/</a:t>
            </a:r>
            <a:endParaRPr lang="en-US" altLang="en-US" sz="1200"/>
          </a:p>
          <a:p>
            <a:pPr lvl="0">
              <a:defRPr/>
            </a:pPr>
            <a:endParaRPr lang="en-US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3965" y="2658095"/>
            <a:ext cx="2400931" cy="647080"/>
          </a:xfrm>
          <a:prstGeom prst="rect">
            <a:avLst/>
          </a:prstGeom>
          <a:noFill/>
        </p:spPr>
      </p:pic>
      <p:sp>
        <p:nvSpPr>
          <p:cNvPr id="1030" name="TextBox 18"/>
          <p:cNvSpPr txBox="1"/>
          <p:nvPr/>
        </p:nvSpPr>
        <p:spPr>
          <a:xfrm>
            <a:off x="5299518" y="3793945"/>
            <a:ext cx="6892481" cy="14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Miniconda는 conda용 무료 최소 설치 프로그램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Conda, Python, 의존하는 패키지 및 pip, zlib 및 기타 몇 가지를 포함한 소수의 기타 유용한 패키지만 포함하는 Anaconda의 작은 부트스트랩 버전입니다.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hlinkClick r:id="rId5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-&gt;: 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아나콘다에 포함된 라이브러리 사용을 위해 실행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hlinkClick r:id="rId6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0" i="0" u="sng" strike="noStrike" mc:Ignorable="hp" hp:hslEmbossed="0">
                <a:hlinkClick r:id="rId6"/>
              </a:rPr>
              <a:t>https://docs.conda.io/en/latest/miniconda.html</a:t>
            </a:r>
            <a:endParaRPr xmlns:mc="http://schemas.openxmlformats.org/markup-compatibility/2006" xmlns:hp="http://schemas.haansoft.com/office/presentation/8.0" lang="en-US" sz="1200" b="0" i="0" u="sng" strike="noStrike" mc:Ignorable="hp" hp:hslEmbossed="0"/>
          </a:p>
        </p:txBody>
      </p:sp>
      <p:grpSp>
        <p:nvGrpSpPr>
          <p:cNvPr id="1031" name="그룹 13"/>
          <p:cNvGrpSpPr/>
          <p:nvPr/>
        </p:nvGrpSpPr>
        <p:grpSpPr>
          <a:xfrm rot="0">
            <a:off x="1352990" y="5287741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340064" y="5397717"/>
            <a:ext cx="6851936" cy="12202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수치계산과 대규모 머신러닝을 위한 오픈소스 라이브러리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딥러닝 프로그램을 구현할 수 있도록 다양한 기능 제공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CNN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알고리즘 신경망 사용 및 딥러닝을 위해 사용함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hlinkClick r:id="rId8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0" i="0" u="sng" strike="noStrike" mc:Ignorable="hp" hp:hslEmbossed="0">
                <a:hlinkClick r:id="rId8"/>
              </a:rPr>
              <a:t>https://www.tensorflow.org/?hl=k</a:t>
            </a:r>
            <a:endParaRPr xmlns:mc="http://schemas.openxmlformats.org/markup-compatibility/2006" xmlns:hp="http://schemas.haansoft.com/office/presentation/8.0" lang="EN-US" sz="1200" b="0" i="0" u="sng" strike="noStrike" mc:Ignorable="hp" hp:hslEmbossed="0"/>
          </a:p>
        </p:txBody>
      </p:sp>
      <p:sp>
        <p:nvSpPr>
          <p:cNvPr id="1037" name=""/>
          <p:cNvSpPr txBox="1"/>
          <p:nvPr/>
        </p:nvSpPr>
        <p:spPr>
          <a:xfrm>
            <a:off x="296495" y="909735"/>
            <a:ext cx="857250" cy="100435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</a:t>
            </a:r>
            <a:endParaRPr lang="en-US" altLang="en-US" sz="6000"/>
          </a:p>
        </p:txBody>
      </p:sp>
      <p:sp>
        <p:nvSpPr>
          <p:cNvPr id="1038" name=""/>
          <p:cNvSpPr txBox="1"/>
          <p:nvPr/>
        </p:nvSpPr>
        <p:spPr>
          <a:xfrm>
            <a:off x="296495" y="2436860"/>
            <a:ext cx="857250" cy="10026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</a:t>
            </a:r>
            <a:endPara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39" name=""/>
          <p:cNvSpPr txBox="1"/>
          <p:nvPr/>
        </p:nvSpPr>
        <p:spPr>
          <a:xfrm>
            <a:off x="296495" y="3921051"/>
            <a:ext cx="857250" cy="100146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</a:t>
            </a:r>
            <a:endPara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40" name=""/>
          <p:cNvSpPr txBox="1"/>
          <p:nvPr/>
        </p:nvSpPr>
        <p:spPr>
          <a:xfrm>
            <a:off x="296495" y="5321447"/>
            <a:ext cx="881673" cy="10039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</a:t>
            </a:r>
            <a:endParaRPr lang="ko-KR" altLang="en-US"/>
          </a:p>
        </p:txBody>
      </p:sp>
      <p:grpSp>
        <p:nvGrpSpPr>
          <p:cNvPr id="1041" name="그룹 3"/>
          <p:cNvGrpSpPr/>
          <p:nvPr/>
        </p:nvGrpSpPr>
        <p:grpSpPr>
          <a:xfrm rot="0">
            <a:off x="1495865" y="953992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/>
            </a:p>
          </p:txBody>
        </p:sp>
      </p:grpSp>
      <p:pic>
        <p:nvPicPr>
          <p:cNvPr id="104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7765" y="4005141"/>
            <a:ext cx="738798" cy="738798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350429" y="4165600"/>
            <a:ext cx="1883919" cy="44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11/23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174959" y="13239"/>
            <a:ext cx="63553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/>
              <a:t> </a:t>
            </a:r>
            <a:r>
              <a:rPr lang="en-US" altLang="ko-KR" sz="2400"/>
              <a:t>– CNN detection cam </a:t>
            </a:r>
            <a:r>
              <a:rPr lang="ko-KR" altLang="en-US" sz="2400"/>
              <a:t>전체 시스템 구성도</a:t>
            </a:r>
            <a:endParaRPr lang="ko-KR" alt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510" y="402980"/>
            <a:ext cx="8274539" cy="645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12/23</a:t>
            </a:r>
            <a:endParaRPr lang="en-US" altLang="ko-KR" sz="1200"/>
          </a:p>
        </p:txBody>
      </p:sp>
      <p:sp>
        <p:nvSpPr>
          <p:cNvPr id="1029" name="TextBox 2"/>
          <p:cNvSpPr txBox="1"/>
          <p:nvPr/>
        </p:nvSpPr>
        <p:spPr>
          <a:xfrm>
            <a:off x="336883" y="222789"/>
            <a:ext cx="5021882" cy="45158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/>
              <a:t>본론</a:t>
            </a:r>
            <a:r>
              <a:rPr lang="en-US" altLang="ko-KR" sz="2400"/>
              <a:t> – </a:t>
            </a:r>
            <a:r>
              <a:rPr lang="ko-KR" altLang="ko-KR" sz="2400"/>
              <a:t>CNN detection cam 구현내용</a:t>
            </a:r>
            <a:endParaRPr lang="ko-KR" altLang="ko-KR" sz="2400"/>
          </a:p>
        </p:txBody>
      </p:sp>
      <p:pic>
        <p:nvPicPr>
          <p:cNvPr id="1030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550" y="3667521"/>
            <a:ext cx="1817414" cy="2087777"/>
          </a:xfrm>
          <a:prstGeom prst="rect">
            <a:avLst/>
          </a:prstGeom>
        </p:spPr>
      </p:pic>
      <p:sp>
        <p:nvSpPr>
          <p:cNvPr id="1033" name="TextBox 9"/>
          <p:cNvSpPr txBox="1"/>
          <p:nvPr/>
        </p:nvSpPr>
        <p:spPr>
          <a:xfrm>
            <a:off x="0" y="718899"/>
            <a:ext cx="5803072" cy="274629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◆ 5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이미지 분류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training : validation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7:3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Kaggle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에서 개 고양이 분류 학습에 대한 자료를 참고하여 클래스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개의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CNN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알고리즘 구현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문제점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과적합과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의 정확도가 나오는 문제 발생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목표로 하는 클래스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개의 구현이 이뤄지지 않음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	    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클래스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개의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CNN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알고리즘 구현 및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차 실행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문제점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: training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정확도는 높고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validation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정확도가 낮음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pic>
        <p:nvPicPr>
          <p:cNvPr id="1036" name="그림 16" descr="텍스트, 실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2663" y="3697654"/>
            <a:ext cx="1663337" cy="1903725"/>
          </a:xfrm>
          <a:prstGeom prst="rect">
            <a:avLst/>
          </a:prstGeom>
        </p:spPr>
      </p:pic>
      <p:pic>
        <p:nvPicPr>
          <p:cNvPr id="1039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663950"/>
            <a:ext cx="2453038" cy="2751439"/>
          </a:xfrm>
          <a:prstGeom prst="rect">
            <a:avLst/>
          </a:prstGeom>
        </p:spPr>
      </p:pic>
      <p:sp>
        <p:nvSpPr>
          <p:cNvPr id="1040" name="TextBox 17"/>
          <p:cNvSpPr txBox="1"/>
          <p:nvPr/>
        </p:nvSpPr>
        <p:spPr>
          <a:xfrm>
            <a:off x="2231969" y="6349985"/>
            <a:ext cx="2202138" cy="2965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lang="en-US" altLang="ko-KR" sz="1400">
                <a:latin typeface="+mn-lt"/>
                <a:ea typeface="+mn-ea"/>
                <a:cs typeface="+mn-cs"/>
              </a:rPr>
              <a:t>▲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시도 사진 자료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41" name="TextBox 9"/>
          <p:cNvSpPr txBox="1"/>
          <p:nvPr/>
        </p:nvSpPr>
        <p:spPr>
          <a:xfrm>
            <a:off x="5999376" y="798029"/>
            <a:ext cx="6192624" cy="36672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◆ 6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en-US" altLang="ko-KR" sz="8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이미지 분류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training : validation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7:3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이미지 수 350:150-&gt;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이미지 수 490:210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낮 데이터로 했을 때는 검증 정확도 0.7643까지 나왔지만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밤 데이터를 추가하면서 검증 정확도 가장 높을 때 0.5024로 낮아짐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validation loss가 가장 높을 때는 3.5로 과적합 존재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2. 4개의 클래스의 CNN알고리즘 구현 성공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3. 모델 예측 결과인 classes의 출력값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[[0.0 1.0 0.0 0.0]]-&gt;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[[0.33912978 0.00245601 0.33208072 0.3263335 ]] 형태로 수정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pic>
        <p:nvPicPr>
          <p:cNvPr id="10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2702" y="3941884"/>
            <a:ext cx="2582045" cy="1500553"/>
          </a:xfrm>
          <a:prstGeom prst="rect">
            <a:avLst/>
          </a:prstGeom>
        </p:spPr>
      </p:pic>
      <p:pic>
        <p:nvPicPr>
          <p:cNvPr id="10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24246" y="5544848"/>
            <a:ext cx="2350813" cy="1313151"/>
          </a:xfrm>
          <a:prstGeom prst="rect">
            <a:avLst/>
          </a:prstGeom>
        </p:spPr>
      </p:pic>
      <p:pic>
        <p:nvPicPr>
          <p:cNvPr id="104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5626" y="4016617"/>
            <a:ext cx="1995365" cy="1397672"/>
          </a:xfrm>
          <a:prstGeom prst="rect">
            <a:avLst/>
          </a:prstGeom>
        </p:spPr>
      </p:pic>
      <p:pic>
        <p:nvPicPr>
          <p:cNvPr id="104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80574" y="5524058"/>
            <a:ext cx="1679315" cy="1333942"/>
          </a:xfrm>
          <a:prstGeom prst="rect">
            <a:avLst/>
          </a:prstGeom>
        </p:spPr>
      </p:pic>
      <p:sp>
        <p:nvSpPr>
          <p:cNvPr id="1047" name="화살표: 오른쪽 8"/>
          <p:cNvSpPr/>
          <p:nvPr/>
        </p:nvSpPr>
        <p:spPr>
          <a:xfrm>
            <a:off x="8896201" y="5230132"/>
            <a:ext cx="576046" cy="401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5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13/23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17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CNN detection cam </a:t>
            </a:r>
            <a:r>
              <a:rPr lang="ko-KR" altLang="en-US" sz="2400"/>
              <a:t>최종 결론 </a:t>
            </a:r>
            <a:endParaRPr lang="ko-KR" alt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4471" y="685528"/>
            <a:ext cx="3380913" cy="274347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9710" y="644829"/>
            <a:ext cx="3404133" cy="278417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0" y="6086476"/>
            <a:ext cx="11188945" cy="7715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1500">
                <a:hlinkClick r:id="rId4"/>
              </a:rPr>
              <a:t>https://github.com/JEONEUNMIN/capstone_04/blob/main/%EC%A4%91%EA%B0%84%EB%B3%B4%EA%B3%A0%20%EC%8B%9C%ED%98%84%EC%98%81%EC%83%81_4%EC%A1%B0.zip</a:t>
            </a:r>
            <a:endParaRPr lang="en-US" altLang="en-US" sz="1500"/>
          </a:p>
          <a:p>
            <a:pPr>
              <a:defRPr/>
            </a:pPr>
            <a:endParaRPr lang="en-US" altLang="en-US" sz="150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4999" y="3624385"/>
            <a:ext cx="7461250" cy="245745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900946" y="4199366"/>
            <a:ext cx="4126532" cy="168881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accuracy: 0.9724 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최소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loss: 0.1031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accuracy: 0.5000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최소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accuracy: 1.3821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655" y="326698"/>
            <a:ext cx="2923784" cy="45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향후연구계획</a:t>
            </a:r>
            <a:endParaRPr lang="ko-KR" altLang="en-US" sz="2400"/>
          </a:p>
        </p:txBody>
      </p:sp>
      <p:sp>
        <p:nvSpPr>
          <p:cNvPr id="2067" name=""/>
          <p:cNvSpPr txBox="1"/>
          <p:nvPr/>
        </p:nvSpPr>
        <p:spPr>
          <a:xfrm>
            <a:off x="969817" y="965833"/>
            <a:ext cx="6234545" cy="41425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해당 인공지능 개발 이후 앱 개발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068" name="그룹 1002"/>
          <p:cNvGrpSpPr/>
          <p:nvPr/>
        </p:nvGrpSpPr>
        <p:grpSpPr>
          <a:xfrm rot="0">
            <a:off x="5296005" y="1932423"/>
            <a:ext cx="1599988" cy="2054260"/>
            <a:chOff x="7887781" y="2607566"/>
            <a:chExt cx="2916097" cy="4421903"/>
          </a:xfrm>
        </p:grpSpPr>
        <p:pic>
          <p:nvPicPr>
            <p:cNvPr id="206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887781" y="2607566"/>
              <a:ext cx="2916097" cy="4421903"/>
            </a:xfrm>
            <a:prstGeom prst="rect">
              <a:avLst/>
            </a:prstGeom>
          </p:spPr>
        </p:pic>
      </p:grpSp>
      <p:grpSp>
        <p:nvGrpSpPr>
          <p:cNvPr id="2070" name="그룹 1003"/>
          <p:cNvGrpSpPr/>
          <p:nvPr/>
        </p:nvGrpSpPr>
        <p:grpSpPr>
          <a:xfrm rot="0">
            <a:off x="3133134" y="1932423"/>
            <a:ext cx="1455712" cy="2054260"/>
            <a:chOff x="4449319" y="2607566"/>
            <a:chExt cx="2653142" cy="4421903"/>
          </a:xfrm>
        </p:grpSpPr>
        <p:pic>
          <p:nvPicPr>
            <p:cNvPr id="2071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49319" y="2607566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2" name="그룹 1004"/>
          <p:cNvGrpSpPr/>
          <p:nvPr/>
        </p:nvGrpSpPr>
        <p:grpSpPr>
          <a:xfrm rot="0">
            <a:off x="7603154" y="1932423"/>
            <a:ext cx="1455712" cy="2054260"/>
            <a:chOff x="11553270" y="2607566"/>
            <a:chExt cx="2653142" cy="4421903"/>
          </a:xfrm>
        </p:grpSpPr>
        <p:pic>
          <p:nvPicPr>
            <p:cNvPr id="2073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3270" y="2607566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4" name="그룹 1005"/>
          <p:cNvGrpSpPr/>
          <p:nvPr/>
        </p:nvGrpSpPr>
        <p:grpSpPr>
          <a:xfrm rot="0">
            <a:off x="970262" y="1932423"/>
            <a:ext cx="1455712" cy="2054260"/>
            <a:chOff x="994884" y="2587862"/>
            <a:chExt cx="2653142" cy="4421903"/>
          </a:xfrm>
        </p:grpSpPr>
        <p:pic>
          <p:nvPicPr>
            <p:cNvPr id="2075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4884" y="2587862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6" name="그룹 1006"/>
          <p:cNvGrpSpPr/>
          <p:nvPr/>
        </p:nvGrpSpPr>
        <p:grpSpPr>
          <a:xfrm rot="0">
            <a:off x="9766026" y="1932423"/>
            <a:ext cx="1455712" cy="2054260"/>
            <a:chOff x="14743651" y="2607566"/>
            <a:chExt cx="2653142" cy="4421903"/>
          </a:xfrm>
        </p:grpSpPr>
        <p:pic>
          <p:nvPicPr>
            <p:cNvPr id="2077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43651" y="2607566"/>
              <a:ext cx="2653142" cy="4421903"/>
            </a:xfrm>
            <a:prstGeom prst="rect">
              <a:avLst/>
            </a:prstGeom>
          </p:spPr>
        </p:pic>
      </p:grpSp>
      <p:sp>
        <p:nvSpPr>
          <p:cNvPr id="2078" name=""/>
          <p:cNvSpPr txBox="1"/>
          <p:nvPr/>
        </p:nvSpPr>
        <p:spPr>
          <a:xfrm>
            <a:off x="2067048" y="4632959"/>
            <a:ext cx="8057904" cy="137541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-카메라 모듈과 앱을 블루투스로 연동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-주행 중 카메라를 통해 일정시간마다 주행 가능/불가능 인지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-주행이 끝난 후 가능/불가능 비율에 따라 점수를 산정해 point 부여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-point에 따라 식물이 성장하는 컨텐츠로 성취감, 동기부여 효과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79" name=""/>
          <p:cNvSpPr txBox="1"/>
          <p:nvPr/>
        </p:nvSpPr>
        <p:spPr>
          <a:xfrm>
            <a:off x="3048000" y="3296602"/>
            <a:ext cx="6096000" cy="2647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200"/>
              <a:t>13/23</a:t>
            </a:r>
            <a:endParaRPr lang="ko-KR" altLang="en-US"/>
          </a:p>
        </p:txBody>
      </p:sp>
      <p:sp>
        <p:nvSpPr>
          <p:cNvPr id="2080" name="TextBox 4"/>
          <p:cNvSpPr txBox="1"/>
          <p:nvPr/>
        </p:nvSpPr>
        <p:spPr>
          <a:xfrm>
            <a:off x="11379105" y="6280856"/>
            <a:ext cx="561435" cy="27043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14/23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amsung Research (@samsungresearch) / Twitte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69043" y="1639505"/>
            <a:ext cx="1658845" cy="16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15/23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  <a:endParaRPr lang="ko-KR" alt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2441886" y="1403261"/>
            <a:ext cx="1479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네이버</a:t>
            </a:r>
            <a:r>
              <a:rPr lang="en-US" altLang="ko-KR" sz="1600"/>
              <a:t> </a:t>
            </a:r>
            <a:r>
              <a:rPr lang="ko-KR" altLang="en-US" sz="1600"/>
              <a:t>클로바</a:t>
            </a:r>
            <a:endParaRPr lang="en-US" altLang="ko-KR" sz="1600"/>
          </a:p>
        </p:txBody>
      </p:sp>
      <p:sp>
        <p:nvSpPr>
          <p:cNvPr id="21" name="TextBox 20"/>
          <p:cNvSpPr txBox="1"/>
          <p:nvPr/>
        </p:nvSpPr>
        <p:spPr>
          <a:xfrm>
            <a:off x="4689130" y="1395631"/>
            <a:ext cx="122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삼성리서치</a:t>
            </a:r>
            <a:endParaRPr lang="en-US" altLang="ko-KR" sz="1600"/>
          </a:p>
        </p:txBody>
      </p:sp>
      <p:sp>
        <p:nvSpPr>
          <p:cNvPr id="26" name="TextBox 25"/>
          <p:cNvSpPr txBox="1"/>
          <p:nvPr/>
        </p:nvSpPr>
        <p:spPr>
          <a:xfrm>
            <a:off x="6711910" y="1405792"/>
            <a:ext cx="1479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카카오 브레인</a:t>
            </a:r>
            <a:endParaRPr lang="en-US" altLang="ko-KR" sz="1600"/>
          </a:p>
        </p:txBody>
      </p:sp>
      <p:sp>
        <p:nvSpPr>
          <p:cNvPr id="28" name="TextBox 27"/>
          <p:cNvSpPr txBox="1"/>
          <p:nvPr/>
        </p:nvSpPr>
        <p:spPr>
          <a:xfrm>
            <a:off x="8908568" y="1395631"/>
            <a:ext cx="122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업스테이지</a:t>
            </a:r>
            <a:endParaRPr lang="en-US" altLang="ko-KR" sz="1600"/>
          </a:p>
        </p:txBody>
      </p:sp>
      <p:sp>
        <p:nvSpPr>
          <p:cNvPr id="30" name="TextBox 29"/>
          <p:cNvSpPr txBox="1"/>
          <p:nvPr/>
        </p:nvSpPr>
        <p:spPr>
          <a:xfrm>
            <a:off x="2733305" y="4039498"/>
            <a:ext cx="639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구글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813545" y="4024539"/>
            <a:ext cx="902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아마존</a:t>
            </a:r>
            <a:endParaRPr lang="en-US" altLang="ko-KR" sz="1600"/>
          </a:p>
        </p:txBody>
      </p:sp>
      <p:sp>
        <p:nvSpPr>
          <p:cNvPr id="34" name="TextBox 33"/>
          <p:cNvSpPr txBox="1"/>
          <p:nvPr/>
        </p:nvSpPr>
        <p:spPr>
          <a:xfrm>
            <a:off x="7130103" y="4024539"/>
            <a:ext cx="639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애플</a:t>
            </a:r>
            <a:endParaRPr lang="en-US" altLang="ko-KR" sz="1600"/>
          </a:p>
        </p:txBody>
      </p:sp>
      <p:sp>
        <p:nvSpPr>
          <p:cNvPr id="36" name="TextBox 35"/>
          <p:cNvSpPr txBox="1"/>
          <p:nvPr/>
        </p:nvSpPr>
        <p:spPr>
          <a:xfrm>
            <a:off x="8772073" y="4024539"/>
            <a:ext cx="1608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마이크로소프트</a:t>
            </a:r>
            <a:endParaRPr lang="en-US" altLang="ko-KR" sz="1600"/>
          </a:p>
        </p:txBody>
      </p:sp>
      <p:sp>
        <p:nvSpPr>
          <p:cNvPr id="24" name="TextBox 23"/>
          <p:cNvSpPr txBox="1"/>
          <p:nvPr/>
        </p:nvSpPr>
        <p:spPr>
          <a:xfrm>
            <a:off x="122115" y="6126967"/>
            <a:ext cx="4639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네이버 클로바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3"/>
              </a:rPr>
              <a:t>https://www.robotstory.co.kr/bunker/?vid=5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삼성 리서치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4"/>
              </a:rPr>
              <a:t>https://mobile.twitter.com/samsungresearch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카카오 브레인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5"/>
              </a:rPr>
              <a:t>https://www.kakaocorp.com/page/detail/9607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업스테이지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6"/>
              </a:rPr>
              <a:t>https://www.mk.co.kr/news/business/view/2020/12/1311539/</a:t>
            </a:r>
            <a:endParaRPr lang="en-US" altLang="ko-KR" sz="800">
              <a:latin typeface="+mn-lt"/>
              <a:ea typeface="+mn-ea"/>
              <a:cs typeface="+mn-cs"/>
            </a:endParaRPr>
          </a:p>
        </p:txBody>
      </p:sp>
      <p:pic>
        <p:nvPicPr>
          <p:cNvPr id="2054" name="Picture 6" descr="카카오브레인, 국내 최대 수준 딥러닝 전용 슈퍼컴퓨팅 인프라 도입 | 카카오"/>
          <p:cNvPicPr>
            <a:picLocks noChangeAspect="1" noChangeArrowheads="1"/>
          </p:cNvPicPr>
          <p:nvPr/>
        </p:nvPicPr>
        <p:blipFill rotWithShape="1">
          <a:blip r:embed="rId7"/>
          <a:srcRect l="19000" t="9980" r="19000" b="11460"/>
          <a:stretch>
            <a:fillRect/>
          </a:stretch>
        </p:blipFill>
        <p:spPr>
          <a:xfrm>
            <a:off x="6691520" y="1722863"/>
            <a:ext cx="1424922" cy="137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업스테이지 &quot;AI 기술 온라인 무료 상담&quot; - 매일경제"/>
          <p:cNvPicPr>
            <a:picLocks noChangeAspect="1" noChangeArrowheads="1"/>
          </p:cNvPicPr>
          <p:nvPr/>
        </p:nvPicPr>
        <p:blipFill rotWithShape="1">
          <a:blip r:embed="rId8"/>
          <a:srcRect l="12770" t="-2890" r="10520"/>
          <a:stretch>
            <a:fillRect/>
          </a:stretch>
        </p:blipFill>
        <p:spPr>
          <a:xfrm>
            <a:off x="8772073" y="1884664"/>
            <a:ext cx="1360043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3831388" y="6147423"/>
            <a:ext cx="550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구글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9"/>
              </a:rPr>
              <a:t>https://ko.wikipedia.org/wiki/%EA%B5%AC%EA%B8%80_%EB%A1%9C%EA%B3%A0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0"/>
              </a:rPr>
              <a:t>https://rogorogo.tistory.com/434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애플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1"/>
              </a:rPr>
              <a:t>https://rogorogo.tistory.com/473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마이크로소프트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2"/>
              </a:rPr>
              <a:t>https://www.rocketpunch.com/companies/microsoft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  <a:endParaRPr lang="en-US" altLang="ko-KR" sz="800">
              <a:latin typeface="+mn-lt"/>
              <a:ea typeface="+mn-ea"/>
              <a:cs typeface="+mn-cs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2475309" y="4761076"/>
            <a:ext cx="1309237" cy="466355"/>
          </a:xfrm>
          <a:prstGeom prst="rect">
            <a:avLst/>
          </a:prstGeom>
          <a:noFill/>
        </p:spPr>
      </p:pic>
      <p:pic>
        <p:nvPicPr>
          <p:cNvPr id="2060" name="Picture 12" descr="아마존 로고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4676775" y="4758611"/>
            <a:ext cx="1309237" cy="538697"/>
          </a:xfrm>
          <a:prstGeom prst="rect">
            <a:avLst/>
          </a:prstGeom>
          <a:noFill/>
        </p:spPr>
      </p:pic>
      <p:pic>
        <p:nvPicPr>
          <p:cNvPr id="2062" name="Picture 14" descr="apple 로고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114737" y="4531234"/>
            <a:ext cx="823978" cy="82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Picture 16" descr="마이크로소프트 기업, 채용, 투자, 뉴스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180493" y="4510701"/>
            <a:ext cx="823978" cy="1017257"/>
          </a:xfrm>
          <a:prstGeom prst="rect">
            <a:avLst/>
          </a:prstGeom>
          <a:noFill/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485579" y="2121822"/>
            <a:ext cx="1415681" cy="613093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1615441" y="3711945"/>
            <a:ext cx="9011920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5440" y="1137297"/>
            <a:ext cx="9011921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825344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국내</a:t>
            </a:r>
            <a:endParaRPr xmlns:mc="http://schemas.openxmlformats.org/markup-compatibility/2006" xmlns:hp="http://schemas.haansoft.com/office/presentation/8.0" lang="ko-KR" altLang="en-US" b="1" mc:Ignorable="hp" hp:hslEmbossed="0"/>
          </a:p>
        </p:txBody>
      </p:sp>
      <p:sp>
        <p:nvSpPr>
          <p:cNvPr id="43" name="타원 42"/>
          <p:cNvSpPr/>
          <p:nvPr/>
        </p:nvSpPr>
        <p:spPr>
          <a:xfrm>
            <a:off x="1058203" y="3340340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국외</a:t>
            </a:r>
            <a:endParaRPr xmlns:mc="http://schemas.openxmlformats.org/markup-compatibility/2006" xmlns:hp="http://schemas.haansoft.com/office/presentation/8.0" lang="ko-KR" altLang="en-US" b="1" mc:Ignorable="hp" hp:hslEmbossed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16/23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719535" y="677373"/>
            <a:ext cx="6915705" cy="54262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18</a:t>
            </a:r>
            <a:r>
              <a:rPr lang="ko-KR" altLang="en-US" sz="2000" b="1"/>
              <a:t>일 월요일</a:t>
            </a: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marL="342900" indent="-342900">
              <a:buAutoNum type="arabicPeriod"/>
              <a:defRPr/>
            </a:pPr>
            <a:r>
              <a:rPr lang="ko-KR" altLang="en-US"/>
              <a:t>피드백 내용에 대한 회의</a:t>
            </a:r>
            <a:endParaRPr lang="ko-KR" altLang="en-US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   1) </a:t>
            </a:r>
            <a:r>
              <a:rPr lang="ko-KR" altLang="en-US"/>
              <a:t>낮은 정확도 및 과적합으로 인해 장소 구분이 잘 안되는 문제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 </a:t>
            </a:r>
            <a:r>
              <a:rPr lang="en-US" altLang="ko-KR"/>
              <a:t>  =&gt;</a:t>
            </a:r>
            <a:r>
              <a:rPr lang="ko-KR" altLang="en-US"/>
              <a:t>  이진분류기에서 </a:t>
            </a:r>
            <a:r>
              <a:rPr lang="en-US" altLang="ko-KR"/>
              <a:t>4</a:t>
            </a:r>
            <a:r>
              <a:rPr lang="ko-KR" altLang="en-US"/>
              <a:t>개 다중분류기로 변경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합성곱</a:t>
            </a:r>
            <a:r>
              <a:rPr lang="en-US" altLang="ko-KR">
                <a:latin typeface="+mn-lt"/>
                <a:ea typeface="+mn-ea"/>
                <a:cs typeface="+mn-cs"/>
              </a:rPr>
              <a:t>-&gt;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en-US" altLang="ko-KR">
                <a:latin typeface="+mn-lt"/>
                <a:ea typeface="+mn-ea"/>
                <a:cs typeface="+mn-cs"/>
              </a:rPr>
              <a:t>pooling</a:t>
            </a:r>
            <a:r>
              <a:rPr lang="ko-KR" altLang="en-US">
                <a:latin typeface="+mn-lt"/>
                <a:ea typeface="+mn-ea"/>
                <a:cs typeface="+mn-cs"/>
              </a:rPr>
              <a:t>층을 </a:t>
            </a:r>
            <a:r>
              <a:rPr lang="en-US" altLang="ko-KR">
                <a:latin typeface="+mn-lt"/>
                <a:ea typeface="+mn-ea"/>
                <a:cs typeface="+mn-cs"/>
              </a:rPr>
              <a:t>5set</a:t>
            </a:r>
            <a:r>
              <a:rPr lang="ko-KR" altLang="en-US">
                <a:latin typeface="+mn-lt"/>
                <a:ea typeface="+mn-ea"/>
                <a:cs typeface="+mn-cs"/>
              </a:rPr>
              <a:t>에서 </a:t>
            </a:r>
            <a:r>
              <a:rPr lang="en-US" altLang="ko-KR">
                <a:latin typeface="+mn-lt"/>
                <a:ea typeface="+mn-ea"/>
                <a:cs typeface="+mn-cs"/>
              </a:rPr>
              <a:t>3set</a:t>
            </a:r>
            <a:r>
              <a:rPr lang="ko-KR" altLang="en-US">
                <a:latin typeface="+mn-lt"/>
                <a:ea typeface="+mn-ea"/>
                <a:cs typeface="+mn-cs"/>
              </a:rPr>
              <a:t>로 수정   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은닉층을 </a:t>
            </a:r>
            <a:r>
              <a:rPr lang="en-US" altLang="ko-KR">
                <a:latin typeface="+mn-lt"/>
                <a:ea typeface="+mn-ea"/>
                <a:cs typeface="+mn-cs"/>
              </a:rPr>
              <a:t>2</a:t>
            </a:r>
            <a:r>
              <a:rPr lang="ko-KR" altLang="en-US">
                <a:latin typeface="+mn-lt"/>
                <a:ea typeface="+mn-ea"/>
                <a:cs typeface="+mn-cs"/>
              </a:rPr>
              <a:t>개에서 </a:t>
            </a:r>
            <a:r>
              <a:rPr lang="en-US" altLang="ko-KR">
                <a:latin typeface="+mn-lt"/>
                <a:ea typeface="+mn-ea"/>
                <a:cs typeface="+mn-cs"/>
              </a:rPr>
              <a:t>4</a:t>
            </a:r>
            <a:r>
              <a:rPr lang="ko-KR" altLang="en-US">
                <a:latin typeface="+mn-lt"/>
                <a:ea typeface="+mn-ea"/>
                <a:cs typeface="+mn-cs"/>
              </a:rPr>
              <a:t>개로 증가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  </a:t>
            </a:r>
            <a:r>
              <a:rPr lang="en-US" altLang="ko-KR"/>
              <a:t>2) </a:t>
            </a:r>
            <a:r>
              <a:rPr lang="ko-KR" altLang="en-US"/>
              <a:t>라즈베리파이 운영체제 설치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라즈베리파이 </a:t>
            </a:r>
            <a:r>
              <a:rPr lang="en-US" altLang="ko-KR">
                <a:latin typeface="+mn-lt"/>
                <a:ea typeface="+mn-ea"/>
                <a:cs typeface="+mn-cs"/>
              </a:rPr>
              <a:t>sd</a:t>
            </a:r>
            <a:r>
              <a:rPr lang="ko-KR" altLang="en-US">
                <a:latin typeface="+mn-lt"/>
                <a:ea typeface="+mn-ea"/>
                <a:cs typeface="+mn-cs"/>
              </a:rPr>
              <a:t>카드 포맷 후 </a:t>
            </a:r>
            <a:r>
              <a:rPr lang="en-US" altLang="ko-KR">
                <a:latin typeface="+mn-lt"/>
                <a:ea typeface="+mn-ea"/>
                <a:cs typeface="+mn-cs"/>
              </a:rPr>
              <a:t>os</a:t>
            </a:r>
            <a:r>
              <a:rPr lang="ko-KR" altLang="en-US">
                <a:latin typeface="+mn-lt"/>
                <a:ea typeface="+mn-ea"/>
                <a:cs typeface="+mn-cs"/>
              </a:rPr>
              <a:t>를 </a:t>
            </a:r>
            <a:r>
              <a:rPr lang="en-US" altLang="ko-KR">
                <a:latin typeface="+mn-lt"/>
                <a:ea typeface="+mn-ea"/>
                <a:cs typeface="+mn-cs"/>
              </a:rPr>
              <a:t>sd</a:t>
            </a:r>
            <a:r>
              <a:rPr lang="ko-KR" altLang="en-US">
                <a:latin typeface="+mn-lt"/>
                <a:ea typeface="+mn-ea"/>
                <a:cs typeface="+mn-cs"/>
              </a:rPr>
              <a:t>카드에 설치 완료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라즈베리파이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ip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주소를 찾아야함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 sz="800"/>
          </a:p>
          <a:p>
            <a:pPr lvl="0">
              <a:defRPr/>
            </a:pPr>
            <a:endParaRPr lang="en-US" altLang="ko-KR" sz="8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5472" y="2576879"/>
            <a:ext cx="7729905" cy="186934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0147" y="5040435"/>
            <a:ext cx="2290557" cy="181756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8373" y="5181844"/>
            <a:ext cx="2330450" cy="1647580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0" y="6174191"/>
            <a:ext cx="2420326" cy="3961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000"/>
              <a:t>라즈베리파이 </a:t>
            </a:r>
            <a:r>
              <a:rPr lang="en-US" altLang="ko-KR" sz="1000"/>
              <a:t>os </a:t>
            </a:r>
            <a:r>
              <a:rPr lang="ko-KR" altLang="en-US" sz="1000"/>
              <a:t>다운로드 </a:t>
            </a:r>
            <a:r>
              <a:rPr lang="en-US" altLang="ko-KR" sz="1000"/>
              <a:t>:</a:t>
            </a:r>
            <a:endParaRPr lang="en-US" altLang="ko-KR" sz="1000">
              <a:hlinkClick r:id="rId5"/>
            </a:endParaRPr>
          </a:p>
          <a:p>
            <a:pPr lvl="0">
              <a:defRPr/>
            </a:pPr>
            <a:r>
              <a:rPr lang="en-US" altLang="ko-KR" sz="1000">
                <a:hlinkClick r:id="rId5"/>
              </a:rPr>
              <a:t>https://www.raspberrypi.com/software/</a:t>
            </a:r>
            <a:endParaRPr lang="ko-KR" altLang="en-US" sz="1000"/>
          </a:p>
        </p:txBody>
      </p:sp>
      <p:sp>
        <p:nvSpPr>
          <p:cNvPr id="15" name=""/>
          <p:cNvSpPr txBox="1"/>
          <p:nvPr/>
        </p:nvSpPr>
        <p:spPr>
          <a:xfrm>
            <a:off x="0" y="6617958"/>
            <a:ext cx="7133981" cy="2400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000"/>
              <a:t>Sd</a:t>
            </a:r>
            <a:r>
              <a:rPr lang="ko-KR" altLang="en-US" sz="1000"/>
              <a:t>카드 포멧 주소 </a:t>
            </a:r>
            <a:r>
              <a:rPr lang="en-US" altLang="ko-KR" sz="1000"/>
              <a:t>: </a:t>
            </a:r>
            <a:r>
              <a:rPr lang="ko-KR" altLang="en-US" sz="1000">
                <a:hlinkClick r:id="rId6"/>
              </a:rPr>
              <a:t>https://www.sdcard.org/downloads/formatter/sd-memory-card-formatter-for-windows-download/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8/23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996004" y="1040147"/>
            <a:ext cx="11415804" cy="410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20</a:t>
            </a:r>
            <a:r>
              <a:rPr lang="ko-KR" altLang="en-US" sz="2000" b="1"/>
              <a:t>일 수요일</a:t>
            </a: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모델 정확도 수정 및 과적합 해결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은닉층 출력 개수 수정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 sz="800"/>
          </a:p>
          <a:p>
            <a:pPr lvl="0">
              <a:defRPr/>
            </a:pPr>
            <a:r>
              <a:rPr lang="ko-KR" altLang="ko-KR"/>
              <a:t>2. 라즈베리파이 os설정 및 원격사용 위해 환경 설정하기</a:t>
            </a:r>
            <a:endParaRPr lang="ko-KR" altLang="ko-KR"/>
          </a:p>
          <a:p>
            <a:pPr marL="127000" marR="1270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mn-ea"/>
              <a:buNone/>
              <a:defRPr/>
            </a:pPr>
            <a:r>
              <a:rPr lang="en-US" altLang="ko-KR"/>
              <a:t>=&gt;</a:t>
            </a:r>
            <a:r>
              <a:rPr lang="ko-KR" altLang="en-US"/>
              <a:t> </a:t>
            </a:r>
            <a:r>
              <a:rPr lang="ko-KR" altLang="ko-KR"/>
              <a:t> 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원격으로 설정하려했지만 초기설정때 모니터 없이는 불가능해서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/>
              <a:t>hdmi</a:t>
            </a:r>
            <a:r>
              <a:rPr xmlns:mc="http://schemas.openxmlformats.org/markup-compatibility/2006" xmlns:hp="http://schemas.haansoft.com/office/presentation/8.0" b="0" i="0" u="none" strike="noStrike" mc:Ignorable="hp" hp:hslEmbossed="0"/>
              <a:t>선을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/>
              <a:t>동아리에서 대여하기로 함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260" y="2262309"/>
            <a:ext cx="7729905" cy="186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853467" y="1268991"/>
            <a:ext cx="10467948" cy="3082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23</a:t>
            </a:r>
            <a:r>
              <a:rPr lang="ko-KR" altLang="en-US" sz="2000" b="1"/>
              <a:t>일 토요일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en-US" altLang="ko-KR" sz="2000">
                <a:latin typeface="+mn-lt"/>
                <a:ea typeface="+mn-ea"/>
                <a:cs typeface="+mn-cs"/>
              </a:rPr>
              <a:t>1. </a:t>
            </a:r>
            <a:r>
              <a:rPr lang="ko-KR" altLang="en-US" sz="2000">
                <a:latin typeface="+mn-lt"/>
                <a:ea typeface="+mn-ea"/>
                <a:cs typeface="+mn-cs"/>
              </a:rPr>
              <a:t>인공지능 모델 정확도 수정 및 과적합 해결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데이터셋 이미지를 </a:t>
            </a:r>
            <a:r>
              <a:rPr lang="en-US" altLang="ko-KR" sz="2000">
                <a:latin typeface="+mn-lt"/>
                <a:ea typeface="+mn-ea"/>
                <a:cs typeface="+mn-cs"/>
              </a:rPr>
              <a:t>train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 </a:t>
            </a:r>
            <a:r>
              <a:rPr lang="en-US" altLang="ko-KR" sz="2000">
                <a:latin typeface="+mn-lt"/>
                <a:ea typeface="+mn-ea"/>
                <a:cs typeface="+mn-cs"/>
              </a:rPr>
              <a:t>350-&gt;490,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validation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 </a:t>
            </a:r>
            <a:r>
              <a:rPr lang="en-US" altLang="ko-KR" sz="2000">
                <a:latin typeface="+mn-lt"/>
                <a:ea typeface="+mn-ea"/>
                <a:cs typeface="+mn-cs"/>
              </a:rPr>
              <a:t>150-&gt;210</a:t>
            </a:r>
            <a:r>
              <a:rPr lang="ko-KR" altLang="en-US" sz="2000">
                <a:latin typeface="+mn-lt"/>
                <a:ea typeface="+mn-ea"/>
                <a:cs typeface="+mn-cs"/>
              </a:rPr>
              <a:t>으로 변경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2000">
                <a:latin typeface="+mn-lt"/>
                <a:ea typeface="+mn-ea"/>
                <a:cs typeface="+mn-cs"/>
              </a:rPr>
              <a:t>2.</a:t>
            </a:r>
            <a:r>
              <a:rPr lang="ko-KR" altLang="en-US" sz="2000">
                <a:latin typeface="+mn-lt"/>
                <a:ea typeface="+mn-ea"/>
                <a:cs typeface="+mn-cs"/>
              </a:rPr>
              <a:t> 보고서 작성 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/>
              <a:t>=&gt;</a:t>
            </a:r>
            <a:r>
              <a:rPr lang="ko-KR" altLang="en-US" sz="2000"/>
              <a:t> 중간 보고서 작성 및 피피티 작성</a:t>
            </a:r>
            <a:endParaRPr lang="ko-KR" altLang="en-US" sz="2000"/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marL="3657600" lvl="8" indent="0">
              <a:buNone/>
              <a:defRPr/>
            </a:pPr>
            <a:endParaRPr lang="en-US" altLang="ko-KR" sz="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853467" y="1268991"/>
            <a:ext cx="11277573" cy="2901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24</a:t>
            </a:r>
            <a:r>
              <a:rPr lang="ko-KR" altLang="en-US" sz="2000" b="1"/>
              <a:t>일 일요일</a:t>
            </a:r>
            <a:endParaRPr lang="ko-KR" altLang="en-US" sz="2000" b="1"/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en-US" altLang="ko-KR" sz="2000"/>
              <a:t>1.</a:t>
            </a:r>
            <a:r>
              <a:rPr lang="ko-KR" altLang="en-US" sz="2000"/>
              <a:t> 인공지능 모델 정확도 수정 및 과적합 해결</a:t>
            </a:r>
            <a:endParaRPr lang="ko-KR" altLang="en-US" sz="2000"/>
          </a:p>
          <a:p>
            <a:pPr lvl="0">
              <a:defRPr/>
            </a:pPr>
            <a:r>
              <a:rPr lang="ko-KR" altLang="en-US" sz="2000" b="1"/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첫번째 합성곱 레이어 필터수 </a:t>
            </a:r>
            <a:r>
              <a:rPr lang="en-US" altLang="ko-KR" sz="2000">
                <a:latin typeface="+mn-lt"/>
                <a:ea typeface="+mn-ea"/>
                <a:cs typeface="+mn-cs"/>
              </a:rPr>
              <a:t>16-&gt;32,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1</a:t>
            </a:r>
            <a:r>
              <a:rPr lang="ko-KR" altLang="en-US" sz="2000">
                <a:latin typeface="+mn-lt"/>
                <a:ea typeface="+mn-ea"/>
                <a:cs typeface="+mn-cs"/>
              </a:rPr>
              <a:t>번에서 </a:t>
            </a:r>
            <a:r>
              <a:rPr lang="en-US" altLang="ko-KR" sz="2000">
                <a:latin typeface="+mn-lt"/>
                <a:ea typeface="+mn-ea"/>
                <a:cs typeface="+mn-cs"/>
              </a:rPr>
              <a:t>2</a:t>
            </a:r>
            <a:r>
              <a:rPr lang="ko-KR" altLang="en-US" sz="2000">
                <a:latin typeface="+mn-lt"/>
                <a:ea typeface="+mn-ea"/>
                <a:cs typeface="+mn-cs"/>
              </a:rPr>
              <a:t>번 진행으로 변경 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model.fit</a:t>
            </a:r>
            <a:r>
              <a:rPr lang="ko-KR" altLang="en-US" sz="2000">
                <a:latin typeface="+mn-lt"/>
                <a:ea typeface="+mn-ea"/>
                <a:cs typeface="+mn-cs"/>
              </a:rPr>
              <a:t>의 </a:t>
            </a:r>
            <a:r>
              <a:rPr lang="en-US" altLang="ko-KR" sz="2000">
                <a:latin typeface="+mn-lt"/>
                <a:ea typeface="+mn-ea"/>
                <a:cs typeface="+mn-cs"/>
              </a:rPr>
              <a:t>epoch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10-&gt;30</a:t>
            </a:r>
            <a:r>
              <a:rPr lang="ko-KR" altLang="en-US" sz="2000">
                <a:latin typeface="+mn-lt"/>
                <a:ea typeface="+mn-ea"/>
                <a:cs typeface="+mn-cs"/>
              </a:rPr>
              <a:t>으로 변경</a:t>
            </a:r>
            <a:r>
              <a:rPr lang="en-US" altLang="ko-KR" sz="2000">
                <a:latin typeface="+mn-lt"/>
                <a:ea typeface="+mn-ea"/>
                <a:cs typeface="+mn-cs"/>
              </a:rPr>
              <a:t>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batch size 256</a:t>
            </a:r>
            <a:r>
              <a:rPr lang="ko-KR" altLang="en-US" sz="2000">
                <a:latin typeface="+mn-lt"/>
                <a:ea typeface="+mn-ea"/>
                <a:cs typeface="+mn-cs"/>
              </a:rPr>
              <a:t>을 추가함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외장하드 연결해서 모델학습 시도했으나 컴퓨터 성능 문제로 제대로 학습이 잘 안되고 있음</a:t>
            </a: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lvl="0">
              <a:defRPr/>
            </a:pPr>
            <a:r>
              <a:rPr lang="ko-KR" altLang="ko-KR">
                <a:latin typeface="+mn-lt"/>
                <a:ea typeface="+mn-ea"/>
                <a:cs typeface="+mn-cs"/>
              </a:rPr>
              <a:t>2. 라즈베리파이 os설정 및 원격사용 위해 환경 설정하기</a:t>
            </a:r>
            <a:endParaRPr lang="ko-KR" altLang="ko-KR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ko-KR" altLang="ko-KR">
                <a:latin typeface="+mn-lt"/>
                <a:ea typeface="+mn-ea"/>
                <a:cs typeface="+mn-cs"/>
              </a:rPr>
              <a:t> 파이썬 3.7로 타겟설치했지만 3.9로만 실행되서 텐서플로우 설치가 안됨</a:t>
            </a:r>
            <a:endParaRPr lang="ko-KR" altLang="ko-KR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2/23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1479884" y="520571"/>
            <a:ext cx="4936156" cy="60688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[</a:t>
            </a:r>
            <a:r>
              <a:rPr lang="ko-KR" altLang="en-US" sz="3200" b="1"/>
              <a:t>목차</a:t>
            </a:r>
            <a:r>
              <a:rPr lang="en-US" altLang="ko-KR" sz="3200" b="1"/>
              <a:t>]</a:t>
            </a:r>
            <a:endParaRPr lang="en-US" altLang="ko-KR" sz="3200" b="1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0.CNN</a:t>
            </a:r>
            <a:r>
              <a:rPr lang="ko-KR" altLang="en-US"/>
              <a:t> </a:t>
            </a:r>
            <a:r>
              <a:rPr lang="en-US" altLang="ko-KR"/>
              <a:t>detection cam </a:t>
            </a:r>
            <a:r>
              <a:rPr lang="ko-KR" altLang="en-US"/>
              <a:t>진행상황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marL="342900" indent="-342900">
              <a:buAutoNum type="arabicPeriod"/>
              <a:defRPr/>
            </a:pPr>
            <a:r>
              <a:rPr lang="ko-KR" altLang="en-US"/>
              <a:t>서론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조원소개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개발동기 및 목적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국내</a:t>
            </a:r>
            <a:r>
              <a:rPr lang="en-US" altLang="ko-KR"/>
              <a:t>, </a:t>
            </a:r>
            <a:r>
              <a:rPr lang="ko-KR" altLang="en-US"/>
              <a:t>국외 연구 현황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문제점</a:t>
            </a:r>
            <a:r>
              <a:rPr lang="en-US" altLang="ko-KR"/>
              <a:t>,</a:t>
            </a:r>
            <a:r>
              <a:rPr lang="ko-KR" altLang="en-US"/>
              <a:t> 해결방안</a:t>
            </a:r>
            <a:endParaRPr lang="ko-KR" altLang="en-US"/>
          </a:p>
          <a:p>
            <a:pPr marL="342900" indent="-342900">
              <a:buAutoNum type="arabicPeriod"/>
              <a:defRPr/>
            </a:pPr>
            <a:r>
              <a:rPr lang="ko-KR" altLang="en-US"/>
              <a:t>본론 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구현환경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전체 시스템 구성도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구현내용</a:t>
            </a:r>
            <a:endParaRPr lang="ko-KR" altLang="en-US"/>
          </a:p>
          <a:p>
            <a:pPr marL="342900" indent="-342900">
              <a:buAutoNum type="arabicPeriod"/>
              <a:defRPr/>
            </a:pPr>
            <a:r>
              <a:rPr lang="ko-KR" altLang="en-US"/>
              <a:t>결론 및 향후 연구계획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결론 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향후연구계획</a:t>
            </a:r>
            <a:endParaRPr lang="en-US" altLang="ko-KR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관련 기업 취업분야</a:t>
            </a:r>
            <a:endParaRPr lang="ko-KR" altLang="en-US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참고서적</a:t>
            </a:r>
            <a:endParaRPr lang="ko-KR" altLang="en-US"/>
          </a:p>
          <a:p>
            <a:pPr marL="914400" lvl="2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관련 사이트</a:t>
            </a:r>
            <a:r>
              <a:rPr lang="en-US" altLang="ko-KR"/>
              <a:t>,</a:t>
            </a:r>
            <a:r>
              <a:rPr lang="ko-KR" altLang="en-US"/>
              <a:t> 책</a:t>
            </a:r>
            <a:endParaRPr lang="ko-KR" altLang="en-US"/>
          </a:p>
          <a:p>
            <a:pPr marL="914400" lvl="2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책 대여 목록</a:t>
            </a:r>
            <a:endParaRPr lang="ko-KR" altLang="en-US"/>
          </a:p>
          <a:p>
            <a:pPr marL="457200" lvl="1" indent="0">
              <a:buNone/>
              <a:defRPr/>
            </a:pPr>
            <a:r>
              <a:rPr lang="ko-KR" altLang="en-US" sz="1800"/>
              <a:t>	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20/23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서적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비전공자를 위한 책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Do it! </a:t>
            </a:r>
            <a:r>
              <a:rPr lang="ko-KR" altLang="en-US" sz="1400"/>
              <a:t>점프 투 파이썬 이미 </a:t>
            </a:r>
            <a:r>
              <a:rPr lang="en-US" altLang="ko-KR" sz="1400"/>
              <a:t>200</a:t>
            </a:r>
            <a:r>
              <a:rPr lang="ko-KR" altLang="en-US" sz="1400"/>
              <a:t>만명이 이 책으로 프로그래밍을 시작했다</a:t>
            </a:r>
            <a:r>
              <a:rPr lang="en-US" altLang="ko-KR" sz="1400"/>
              <a:t>! | </a:t>
            </a:r>
            <a:r>
              <a:rPr lang="ko-KR" altLang="en-US" sz="1400"/>
              <a:t>중학생도</a:t>
            </a:r>
            <a:r>
              <a:rPr lang="en-US" altLang="ko-KR" sz="1400"/>
              <a:t>, </a:t>
            </a:r>
            <a:r>
              <a:rPr lang="ko-KR" altLang="en-US" sz="1400"/>
              <a:t>문과생도 쉽게 배운다</a:t>
            </a:r>
            <a:r>
              <a:rPr lang="en-US" altLang="ko-KR" sz="1400"/>
              <a:t>!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 (</a:t>
            </a:r>
            <a:r>
              <a:rPr lang="ko-KR" altLang="en-US" sz="1400"/>
              <a:t>박응용 지음 </a:t>
            </a:r>
            <a:r>
              <a:rPr lang="en-US" altLang="ko-KR" sz="1400"/>
              <a:t>| </a:t>
            </a:r>
            <a:r>
              <a:rPr lang="ko-KR" altLang="en-US" sz="1400"/>
              <a:t>이지스퍼블리싱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06</a:t>
            </a:r>
            <a:r>
              <a:rPr lang="ko-KR" altLang="en-US" sz="1400"/>
              <a:t>월 </a:t>
            </a:r>
            <a:r>
              <a:rPr lang="en-US" altLang="ko-KR" sz="1400"/>
              <a:t>20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전공자를 위한 책 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파이썬 머신러닝 완벽 가이드 </a:t>
            </a:r>
            <a:r>
              <a:rPr lang="en-US" altLang="ko-KR" sz="1400"/>
              <a:t>: </a:t>
            </a:r>
            <a:r>
              <a:rPr lang="ko-KR" altLang="en-US" sz="1400"/>
              <a:t>다양한 캐글 예제와 함께 기초 알고리즘부터 최신 기법까지 배우는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권철민 </a:t>
            </a:r>
            <a:r>
              <a:rPr lang="en-US" altLang="ko-KR" sz="1400"/>
              <a:t>| </a:t>
            </a:r>
            <a:r>
              <a:rPr lang="ko-KR" altLang="en-US" sz="1400"/>
              <a:t>위키북스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02</a:t>
            </a:r>
            <a:r>
              <a:rPr lang="ko-KR" altLang="en-US" sz="1400"/>
              <a:t>월 </a:t>
            </a:r>
            <a:r>
              <a:rPr lang="en-US" altLang="ko-KR" sz="1400"/>
              <a:t>28</a:t>
            </a:r>
            <a:r>
              <a:rPr lang="ko-KR" altLang="en-US" sz="1400"/>
              <a:t>일 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3"/>
              </a:rPr>
              <a:t>https://www.aladin.co.kr/shop/wproduct.aspx?ItemId=183898040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OpenCV</a:t>
            </a:r>
            <a:r>
              <a:rPr lang="ko-KR" altLang="en-US" sz="1400"/>
              <a:t>로 배우는 영상 처리 및 응용  </a:t>
            </a:r>
            <a:r>
              <a:rPr lang="en-US" altLang="ko-KR" sz="1400"/>
              <a:t>(</a:t>
            </a:r>
            <a:r>
              <a:rPr lang="ko-KR" altLang="en-US" sz="1400"/>
              <a:t>정성환 </a:t>
            </a:r>
            <a:r>
              <a:rPr lang="en-US" altLang="ko-KR" sz="1400"/>
              <a:t>, </a:t>
            </a:r>
            <a:r>
              <a:rPr lang="ko-KR" altLang="en-US" sz="1400"/>
              <a:t>배종욱 지음 </a:t>
            </a:r>
            <a:r>
              <a:rPr lang="en-US" altLang="ko-KR" sz="1400"/>
              <a:t>| </a:t>
            </a:r>
            <a:r>
              <a:rPr lang="ko-KR" altLang="en-US" sz="1400"/>
              <a:t>생능출판 </a:t>
            </a:r>
            <a:r>
              <a:rPr lang="en-US" altLang="ko-KR" sz="1400"/>
              <a:t>| 2017</a:t>
            </a:r>
            <a:r>
              <a:rPr lang="ko-KR" altLang="en-US" sz="1400"/>
              <a:t>년 </a:t>
            </a:r>
            <a:r>
              <a:rPr lang="en-US" altLang="ko-KR" sz="1400"/>
              <a:t>03</a:t>
            </a:r>
            <a:r>
              <a:rPr lang="ko-KR" altLang="en-US" sz="1400"/>
              <a:t>월 </a:t>
            </a:r>
            <a:r>
              <a:rPr lang="en-US" altLang="ko-KR" sz="1400"/>
              <a:t>03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/>
              <a:t>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과학 기반의 파이썬 빅데이터 분석 </a:t>
            </a:r>
            <a:r>
              <a:rPr lang="en-US" altLang="ko-KR" sz="1400"/>
              <a:t>(</a:t>
            </a:r>
            <a:r>
              <a:rPr lang="ko-KR" altLang="en-US" sz="1400"/>
              <a:t>이지영 지음 </a:t>
            </a:r>
            <a:r>
              <a:rPr lang="en-US" altLang="ko-KR" sz="1400"/>
              <a:t>| </a:t>
            </a:r>
            <a:r>
              <a:rPr lang="ko-KR" altLang="en-US" sz="1400"/>
              <a:t>한빛아카데미 </a:t>
            </a:r>
            <a:r>
              <a:rPr lang="en-US" altLang="ko-KR" sz="1400"/>
              <a:t>| 2020</a:t>
            </a:r>
            <a:r>
              <a:rPr lang="ko-KR" altLang="en-US" sz="1400"/>
              <a:t>년 </a:t>
            </a:r>
            <a:r>
              <a:rPr lang="en-US" altLang="ko-KR" sz="1400"/>
              <a:t>12</a:t>
            </a:r>
            <a:r>
              <a:rPr lang="ko-KR" altLang="en-US" sz="1400"/>
              <a:t>월 </a:t>
            </a:r>
            <a:r>
              <a:rPr lang="en-US" altLang="ko-KR" sz="1400"/>
              <a:t>30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21/23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사이트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RNN</a:t>
            </a:r>
            <a:r>
              <a:rPr lang="ko-KR" altLang="en-US" sz="1400"/>
              <a:t> 참고 사이트 </a:t>
            </a:r>
            <a:r>
              <a:rPr lang="en-US" altLang="ko-KR" sz="1200"/>
              <a:t>(</a:t>
            </a:r>
            <a:r>
              <a:rPr lang="en-US" altLang="ko-KR" sz="1200" b="0" i="0">
                <a:effectLst/>
              </a:rPr>
              <a:t>07-1.</a:t>
            </a:r>
            <a:r>
              <a:rPr lang="ko-KR" altLang="en-US" sz="1200" b="0" i="0">
                <a:effectLst/>
              </a:rPr>
              <a:t>순환 신경망</a:t>
            </a:r>
            <a:r>
              <a:rPr lang="en-US" altLang="ko-KR" sz="1200" b="0" i="0">
                <a:effectLst/>
              </a:rPr>
              <a:t>(RNN, Recurrent Neural Network) - (1))</a:t>
            </a:r>
            <a:r>
              <a:rPr lang="en-US" altLang="ko-KR" sz="1200"/>
              <a:t>	</a:t>
            </a:r>
            <a:r>
              <a:rPr lang="en-US" altLang="ko-KR" sz="1400"/>
              <a:t>			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hlinkClick r:id="rId2"/>
              </a:rPr>
              <a:t>https://excelsior-cjh.tistory.com/183</a:t>
            </a:r>
            <a:r>
              <a:rPr lang="ko-KR" altLang="en-US" sz="1200"/>
              <a:t> </a:t>
            </a:r>
            <a:r>
              <a:rPr lang="en-US" altLang="ko-KR" sz="1200"/>
              <a:t>			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GAN </a:t>
            </a:r>
            <a:r>
              <a:rPr lang="ko-KR" altLang="en-US" sz="1400"/>
              <a:t>참고 사이트 </a:t>
            </a:r>
            <a:r>
              <a:rPr lang="en-US" altLang="ko-KR" sz="1200"/>
              <a:t>(</a:t>
            </a:r>
            <a:r>
              <a:rPr lang="en-US" altLang="ko-KR" sz="1200">
                <a:solidFill>
                  <a:srgbClr val="111111"/>
                </a:solidFill>
              </a:rPr>
              <a:t>[GAN] </a:t>
            </a:r>
            <a:r>
              <a:rPr lang="ko-KR" altLang="en-US" sz="1200">
                <a:solidFill>
                  <a:srgbClr val="111111"/>
                </a:solidFill>
              </a:rPr>
              <a:t>생성적 적대 신경망</a:t>
            </a:r>
            <a:r>
              <a:rPr lang="en-US" altLang="ko-KR" sz="1200">
                <a:solidFill>
                  <a:srgbClr val="111111"/>
                </a:solidFill>
              </a:rPr>
              <a:t>(GAN) </a:t>
            </a:r>
            <a:r>
              <a:rPr lang="ko-KR" altLang="en-US" sz="1200">
                <a:solidFill>
                  <a:srgbClr val="111111"/>
                </a:solidFill>
              </a:rPr>
              <a:t>쉽게 알아보기</a:t>
            </a:r>
            <a:r>
              <a:rPr lang="en-US" altLang="ko-KR" sz="1200"/>
              <a:t>)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effectLst/>
                <a:hlinkClick r:id="rId3"/>
              </a:rPr>
              <a:t>https://ebbnflow.tistory.com/167</a:t>
            </a:r>
            <a:r>
              <a:rPr lang="en-US" altLang="ko-KR" sz="120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/>
              <a:t>  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CNN </a:t>
            </a:r>
            <a:r>
              <a:rPr lang="ko-KR" altLang="en-US" sz="1400"/>
              <a:t>참고 사이트</a:t>
            </a:r>
            <a:r>
              <a:rPr lang="en-US" altLang="ko-KR" sz="1200"/>
              <a:t>(</a:t>
            </a:r>
            <a:r>
              <a:rPr lang="ko-KR" altLang="en-US" sz="1200"/>
              <a:t>딥러닝</a:t>
            </a:r>
            <a:r>
              <a:rPr lang="en-US" altLang="ko-KR" sz="1200"/>
              <a:t>-</a:t>
            </a:r>
            <a:r>
              <a:rPr lang="ko-KR" altLang="en-US" sz="1200"/>
              <a:t>모델</a:t>
            </a:r>
            <a:r>
              <a:rPr lang="en-US" altLang="ko-KR" sz="1200"/>
              <a:t>-CNN-Convolutional-Neural-Network-</a:t>
            </a:r>
            <a:r>
              <a:rPr lang="ko-KR" altLang="en-US" sz="1200"/>
              <a:t>설명</a:t>
            </a:r>
            <a:r>
              <a:rPr lang="en-US" altLang="ko-KR" sz="1200"/>
              <a:t>)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/>
              <a:t> 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해외 </a:t>
            </a:r>
            <a:r>
              <a:rPr lang="en-US" altLang="ko-KR" sz="1400"/>
              <a:t>AI </a:t>
            </a:r>
            <a:r>
              <a:rPr lang="ko-KR" altLang="en-US" sz="1400"/>
              <a:t>기업 참고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https://www.codingworldnews.com/news/articleView.html?idxno=5872</a:t>
            </a:r>
            <a:r>
              <a:rPr lang="en-US" altLang="ko-KR" sz="1200"/>
              <a:t> 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경로 참고 소스 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6"/>
              </a:rPr>
              <a:t>https://www.kaggle.com/code/taldanko/pytorch-cats-vs-dogs-cnn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모델 컴파일</a:t>
            </a:r>
            <a:r>
              <a:rPr lang="en-US" altLang="ko-KR" sz="1400"/>
              <a:t>, train, validation generator </a:t>
            </a:r>
            <a:r>
              <a:rPr lang="ko-KR" altLang="en-US" sz="1400"/>
              <a:t>참고 소스 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7"/>
              </a:rPr>
              <a:t>https://www.kaggle.com/code/dmitirycherezov/chollet-c-5-3-2</a:t>
            </a:r>
            <a:r>
              <a:rPr lang="en-US" altLang="ko-KR" sz="1400"/>
              <a:t> 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22/23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책 대여 목록</a:t>
            </a:r>
            <a:endParaRPr lang="en-US" altLang="ko-KR" sz="2400"/>
          </a:p>
        </p:txBody>
      </p:sp>
      <p:sp>
        <p:nvSpPr>
          <p:cNvPr id="6" name="TextBox 5"/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https://book.naver.com/bookdb/book_detail.nhn?bid=9344780</a:t>
            </a:r>
            <a:endParaRPr lang="ko-KR" altLang="en-US" sz="1100"/>
          </a:p>
        </p:txBody>
      </p:sp>
      <p:sp>
        <p:nvSpPr>
          <p:cNvPr id="11" name="TextBox 10"/>
          <p:cNvSpPr txBox="1"/>
          <p:nvPr/>
        </p:nvSpPr>
        <p:spPr>
          <a:xfrm>
            <a:off x="2956556" y="1210529"/>
            <a:ext cx="5292229" cy="3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effectLst/>
              </a:rPr>
              <a:t>인터랙티브 디벨로퍼 </a:t>
            </a:r>
            <a:r>
              <a:rPr lang="ko-KR" altLang="en-US" b="0" i="0" u="none" strike="noStrike">
                <a:solidFill>
                  <a:srgbClr val="61696c"/>
                </a:solidFill>
                <a:effectLst/>
              </a:rPr>
              <a:t>구글 엔지니어의 포트폴리오</a:t>
            </a:r>
            <a:endParaRPr lang="ko-KR" altLang="en-US" b="1" i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http://www.yes24.com/Product/Goods/40211354</a:t>
            </a:r>
            <a:endParaRPr lang="ko-KR" altLang="en-US" sz="1100"/>
          </a:p>
        </p:txBody>
      </p:sp>
      <p:pic>
        <p:nvPicPr>
          <p:cNvPr id="3074" name="Picture 2" descr="보고서 마스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39624" y="2109492"/>
            <a:ext cx="1473135" cy="226313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보고서 마스터 </a:t>
            </a:r>
            <a:r>
              <a:rPr lang="en-US" altLang="ko-KR" b="0" i="0">
                <a:solidFill>
                  <a:srgbClr val="666666"/>
                </a:solidFill>
                <a:effectLst/>
              </a:rPr>
              <a:t>1PAGE</a:t>
            </a:r>
            <a:r>
              <a:rPr lang="ko-KR" altLang="en-US" b="0" i="0">
                <a:solidFill>
                  <a:srgbClr val="666666"/>
                </a:solidFill>
                <a:effectLst/>
              </a:rPr>
              <a:t>로 설득하라</a:t>
            </a:r>
            <a:endParaRPr lang="ko-KR" altLang="en-US" b="0" i="0">
              <a:solidFill>
                <a:srgbClr val="66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3"/>
              </a:rPr>
              <a:t>이병주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,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4"/>
              </a:rPr>
              <a:t>윤영돈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가디언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2017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18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3076" name="Picture 4" descr="인터랙티브 디벨로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41" y="1150194"/>
            <a:ext cx="1819348" cy="211552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6"/>
              </a:rPr>
              <a:t>김종민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01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1026" name="Picture 2" descr="컨설턴트가 알려주는 보고서 작성의 기술 with 파워포인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241" y="4205981"/>
            <a:ext cx="1819348" cy="21530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컨설턴트가 알려주는 보고서 작성의 기술 </a:t>
            </a:r>
            <a:r>
              <a:rPr lang="en-US" altLang="ko-KR" b="1" i="0">
                <a:solidFill>
                  <a:srgbClr val="333333"/>
                </a:solidFill>
                <a:effectLst/>
              </a:rPr>
              <a:t>with </a:t>
            </a:r>
            <a:r>
              <a:rPr lang="ko-KR" altLang="en-US" b="1" i="0">
                <a:solidFill>
                  <a:srgbClr val="333333"/>
                </a:solidFill>
                <a:effectLst/>
              </a:rPr>
              <a:t>파워포인트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 u="none" strike="noStrike">
                <a:solidFill>
                  <a:srgbClr val="333333"/>
                </a:solidFill>
                <a:effectLst/>
                <a:hlinkClick r:id="rId8"/>
              </a:rPr>
              <a:t>홍장표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2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07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20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http://www.yes24.com/Product/Goods/19297760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/>
          <p:cNvGrpSpPr/>
          <p:nvPr/>
        </p:nvGrpSpPr>
        <p:grpSpPr>
          <a:xfrm rot="0">
            <a:off x="8488959" y="3666714"/>
            <a:ext cx="3250019" cy="2874036"/>
            <a:chOff x="11304181" y="4061341"/>
            <a:chExt cx="6171429" cy="4923935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4329" y="4568245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226" y="4568246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98721" y="944611"/>
            <a:ext cx="999061" cy="14135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74080" y="944611"/>
            <a:ext cx="999061" cy="14135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9765" y="4541990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418282" y="6280856"/>
            <a:ext cx="5032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3/23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/>
              <a:t>0.CNN</a:t>
            </a:r>
            <a:r>
              <a:rPr lang="ko-KR" altLang="en-US" sz="2400"/>
              <a:t> </a:t>
            </a:r>
            <a:r>
              <a:rPr lang="en-US" altLang="ko-KR" sz="2400"/>
              <a:t>detection cam </a:t>
            </a:r>
            <a:r>
              <a:rPr lang="ko-KR" altLang="en-US" sz="2400"/>
              <a:t>진행상황</a:t>
            </a:r>
            <a:endParaRPr lang="ko-KR" altLang="en-US" sz="2400"/>
          </a:p>
        </p:txBody>
      </p:sp>
      <p:sp>
        <p:nvSpPr>
          <p:cNvPr id="2" name="화살표: 오른쪽 1"/>
          <p:cNvSpPr/>
          <p:nvPr/>
        </p:nvSpPr>
        <p:spPr>
          <a:xfrm>
            <a:off x="663742" y="3104147"/>
            <a:ext cx="10864516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66" y="3790625"/>
            <a:ext cx="2899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[1</a:t>
            </a:r>
            <a:r>
              <a:rPr lang="ko-KR" altLang="en-US" sz="1400" b="1"/>
              <a:t>주차</a:t>
            </a:r>
            <a:r>
              <a:rPr lang="en-US" altLang="ko-KR" sz="1400" b="1"/>
              <a:t>] 3/14~3/20  </a:t>
            </a:r>
            <a:endParaRPr lang="en-US" altLang="ko-KR" sz="1400" b="1"/>
          </a:p>
          <a:p>
            <a:pPr marL="285750" indent="-285750">
              <a:buFontTx/>
              <a:buChar char="-"/>
              <a:defRPr/>
            </a:pPr>
            <a:r>
              <a:rPr lang="en-US" altLang="ko-KR" sz="1400"/>
              <a:t>1</a:t>
            </a:r>
            <a:r>
              <a:rPr lang="ko-KR" altLang="en-US" sz="1400"/>
              <a:t>인 가구를 위한 이상행동 </a:t>
            </a:r>
            <a:endParaRPr lang="ko-KR" altLang="en-US" sz="1400"/>
          </a:p>
          <a:p>
            <a:pPr lvl="0">
              <a:defRPr/>
            </a:pPr>
            <a:r>
              <a:rPr lang="ko-KR" altLang="en-US" sz="1400"/>
              <a:t>    감지 </a:t>
            </a:r>
            <a:r>
              <a:rPr lang="en-US" altLang="ko-KR" sz="1400"/>
              <a:t>CCTV </a:t>
            </a:r>
            <a:r>
              <a:rPr lang="ko-KR" altLang="en-US" sz="1400"/>
              <a:t>프로그램</a:t>
            </a:r>
            <a:endParaRPr lang="en-US" altLang="ko-KR" sz="1400"/>
          </a:p>
        </p:txBody>
      </p:sp>
      <p:sp>
        <p:nvSpPr>
          <p:cNvPr id="14" name="TextBox 13"/>
          <p:cNvSpPr txBox="1"/>
          <p:nvPr/>
        </p:nvSpPr>
        <p:spPr>
          <a:xfrm>
            <a:off x="2096969" y="2482647"/>
            <a:ext cx="2969889" cy="7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[2</a:t>
            </a:r>
            <a:r>
              <a:rPr lang="ko-KR" altLang="en-US" sz="1400" b="1"/>
              <a:t>주차</a:t>
            </a:r>
            <a:r>
              <a:rPr lang="en-US" altLang="ko-KR" sz="1400" b="1"/>
              <a:t>] 3/21~3/27 </a:t>
            </a:r>
            <a:endParaRPr lang="en-US" altLang="ko-KR" sz="1400" b="1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전동킥보드 불법 주행 감지 </a:t>
            </a:r>
            <a:endParaRPr lang="ko-KR" altLang="en-US" sz="1400"/>
          </a:p>
          <a:p>
            <a:pPr lvl="0">
              <a:defRPr/>
            </a:pPr>
            <a:r>
              <a:rPr lang="en-US" altLang="ko-KR" sz="1400"/>
              <a:t>    </a:t>
            </a:r>
            <a:r>
              <a:rPr lang="ko-KR" altLang="en-US" sz="1400"/>
              <a:t>프로그램으로 주제변경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3802745" y="3814209"/>
            <a:ext cx="2492568" cy="727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[3</a:t>
            </a:r>
            <a:r>
              <a:rPr lang="ko-KR" altLang="en-US" sz="1400" b="1"/>
              <a:t>주차</a:t>
            </a:r>
            <a:r>
              <a:rPr lang="en-US" altLang="ko-KR" sz="1400" b="1"/>
              <a:t>] 3/28~4/3</a:t>
            </a:r>
            <a:endParaRPr lang="en-US" altLang="ko-KR" sz="1400" b="1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데이터셋 수집 방법 회의 </a:t>
            </a:r>
            <a:endParaRPr lang="ko-KR" altLang="en-US" sz="1400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간트차트 작성</a:t>
            </a:r>
            <a:endParaRPr lang="en-US" altLang="ko-KR" sz="1400"/>
          </a:p>
        </p:txBody>
      </p:sp>
      <p:sp>
        <p:nvSpPr>
          <p:cNvPr id="18" name="직사각형 17"/>
          <p:cNvSpPr/>
          <p:nvPr/>
        </p:nvSpPr>
        <p:spPr>
          <a:xfrm>
            <a:off x="872159" y="294545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4055" y="2945452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7556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20871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38578" y="2270387"/>
            <a:ext cx="2621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[4</a:t>
            </a:r>
            <a:r>
              <a:rPr lang="ko-KR" altLang="en-US" sz="1400" b="1"/>
              <a:t>주차</a:t>
            </a:r>
            <a:r>
              <a:rPr lang="en-US" altLang="ko-KR" sz="1400" b="1"/>
              <a:t>] 4/4~4/10</a:t>
            </a:r>
            <a:endParaRPr lang="en-US" altLang="ko-KR" sz="1400" b="1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알고리즘 회의</a:t>
            </a:r>
            <a:endParaRPr lang="ko-KR" altLang="en-US" sz="1400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 수집 시작</a:t>
            </a:r>
            <a:r>
              <a:rPr lang="en-US" altLang="ko-KR" sz="1400"/>
              <a:t>(</a:t>
            </a:r>
            <a:r>
              <a:rPr lang="ko-KR" altLang="en-US" sz="1400"/>
              <a:t>웹크롤링</a:t>
            </a:r>
            <a:r>
              <a:rPr lang="en-US" altLang="ko-KR" sz="1400"/>
              <a:t>, </a:t>
            </a:r>
            <a:r>
              <a:rPr lang="ko-KR" altLang="en-US" sz="1400"/>
              <a:t>데이터셋</a:t>
            </a:r>
            <a:r>
              <a:rPr lang="en-US" altLang="ko-KR" sz="1400"/>
              <a:t>, </a:t>
            </a:r>
            <a:r>
              <a:rPr lang="ko-KR" altLang="en-US" sz="1400"/>
              <a:t>직접 촬영</a:t>
            </a:r>
            <a:r>
              <a:rPr lang="en-US" altLang="ko-KR" sz="1400"/>
              <a:t>)</a:t>
            </a:r>
            <a:endParaRPr lang="en-US" altLang="ko-KR" sz="1400"/>
          </a:p>
        </p:txBody>
      </p:sp>
      <p:sp>
        <p:nvSpPr>
          <p:cNvPr id="36" name="TextBox 35"/>
          <p:cNvSpPr txBox="1"/>
          <p:nvPr/>
        </p:nvSpPr>
        <p:spPr>
          <a:xfrm>
            <a:off x="7345956" y="3789516"/>
            <a:ext cx="2758606" cy="115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[5</a:t>
            </a:r>
            <a:r>
              <a:rPr lang="ko-KR" altLang="en-US" sz="1400" b="1"/>
              <a:t>주차</a:t>
            </a:r>
            <a:r>
              <a:rPr lang="en-US" altLang="ko-KR" sz="1400" b="1"/>
              <a:t>] 4/11~4/17</a:t>
            </a:r>
            <a:endParaRPr lang="en-US" altLang="ko-KR" sz="1400" b="1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 수집 방법 변경 후 데이터 수집 시작 </a:t>
            </a:r>
            <a:r>
              <a:rPr lang="en-US" altLang="ko-KR" sz="1400"/>
              <a:t>(</a:t>
            </a:r>
            <a:r>
              <a:rPr lang="ko-KR" altLang="en-US" sz="1400"/>
              <a:t>데이터셋</a:t>
            </a:r>
            <a:r>
              <a:rPr lang="en-US" altLang="ko-KR" sz="1400"/>
              <a:t>)</a:t>
            </a:r>
            <a:endParaRPr lang="en-US" altLang="ko-KR" sz="1400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인공지능 알고리즘 구현 시작</a:t>
            </a:r>
            <a:endParaRPr lang="ko-KR" altLang="en-US" sz="1400"/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필요 물품 구매 </a:t>
            </a:r>
            <a:endParaRPr lang="en-US" altLang="ko-KR" sz="1400"/>
          </a:p>
        </p:txBody>
      </p:sp>
      <p:sp>
        <p:nvSpPr>
          <p:cNvPr id="37" name="직사각형 36"/>
          <p:cNvSpPr/>
          <p:nvPr/>
        </p:nvSpPr>
        <p:spPr>
          <a:xfrm>
            <a:off x="7831055" y="296082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38111" y="222789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깃허브 주소 </a:t>
            </a:r>
            <a:r>
              <a:rPr lang="en-US" altLang="ko-KR" sz="1100"/>
              <a:t>: </a:t>
            </a:r>
            <a:r>
              <a:rPr lang="ko-KR" altLang="en-US" sz="1100">
                <a:hlinkClick r:id="rId7"/>
              </a:rPr>
              <a:t>https://github.com/JEONEUNMIN/capstone_04</a:t>
            </a:r>
            <a:r>
              <a:rPr lang="ko-KR" altLang="en-US" sz="1100"/>
              <a:t> </a:t>
            </a:r>
            <a:endParaRPr lang="ko-KR" altLang="en-US" sz="1100"/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781628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99053" y="781629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351476" y="4933304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83104" y="4933304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10479" y="4933304"/>
            <a:ext cx="981982" cy="13893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0" name="직사각형 36"/>
          <p:cNvSpPr/>
          <p:nvPr/>
        </p:nvSpPr>
        <p:spPr>
          <a:xfrm>
            <a:off x="9612230" y="2998923"/>
            <a:ext cx="96313" cy="77230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41" name="TextBox 35"/>
          <p:cNvSpPr txBox="1"/>
          <p:nvPr/>
        </p:nvSpPr>
        <p:spPr>
          <a:xfrm>
            <a:off x="9651736" y="2214715"/>
            <a:ext cx="2747861" cy="10123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[6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] 4/18~4/24</a:t>
            </a:r>
            <a:endParaRPr xmlns:mc="http://schemas.openxmlformats.org/markup-compatibility/2006" xmlns:hp="http://schemas.haansoft.com/office/presentation/8.0" lang="en-US" altLang="ko-KR" sz="1400" b="0" i="0" u="none" strike="noStrike" mc:Ignorable="hp" hp:hslEmbossed="0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en-US" altLang="ko-KR" sz="1300" b="0" i="0" u="none" strike="noStrike" mc:Ignorable="hp" hp:hslEmbossed="0"/>
              <a:t>-</a:t>
            </a:r>
            <a:r>
              <a:rPr xmlns:mc="http://schemas.openxmlformats.org/markup-compatibility/2006" xmlns:hp="http://schemas.haansoft.com/office/presentation/8.0" lang="ko-KR" altLang="en-US" sz="1300" b="0" i="0" u="none" strike="noStrike" mc:Ignorable="hp" hp:hslEmbossed="0"/>
              <a:t>  </a:t>
            </a:r>
            <a:r>
              <a:rPr xmlns:mc="http://schemas.openxmlformats.org/markup-compatibility/2006" xmlns:hp="http://schemas.haansoft.com/office/presentation/8.0" sz="1300" b="0" i="0" u="none" strike="noStrike" mc:Ignorable="hp" hp:hslEmbossed="0"/>
              <a:t>인공지능 모델 정확도 수정</a:t>
            </a:r>
            <a:endParaRPr xmlns:mc="http://schemas.openxmlformats.org/markup-compatibility/2006" xmlns:hp="http://schemas.haansoft.com/office/presentation/8.0" sz="1300" b="0" i="0" u="none" strike="noStrike" mc:Ignorable="hp" hp:hslEmbossed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en-US" altLang="ko-KR" sz="1300" b="0" i="0" u="none" strike="noStrike" mc:Ignorable="hp" hp:hslEmbossed="0"/>
              <a:t>-</a:t>
            </a:r>
            <a:r>
              <a:rPr xmlns:mc="http://schemas.openxmlformats.org/markup-compatibility/2006" xmlns:hp="http://schemas.haansoft.com/office/presentation/8.0" lang="ko-KR" altLang="en-US" sz="1300" b="0" i="0" u="none" strike="noStrike" mc:Ignorable="hp" hp:hslEmbossed="0"/>
              <a:t>  </a:t>
            </a:r>
            <a:r>
              <a:rPr xmlns:mc="http://schemas.openxmlformats.org/markup-compatibility/2006" xmlns:hp="http://schemas.haansoft.com/office/presentation/8.0" sz="1300" b="0" i="0" u="none" strike="noStrike" mc:Ignorable="hp" hp:hslEmbossed="0"/>
              <a:t>라즈베리파이 </a:t>
            </a:r>
            <a:r>
              <a:rPr xmlns:mc="http://schemas.openxmlformats.org/markup-compatibility/2006" xmlns:hp="http://schemas.haansoft.com/office/presentation/8.0" lang="EN-US" sz="1300" b="0" i="0" u="none" strike="noStrike" mc:Ignorable="hp" hp:hslEmbossed="0"/>
              <a:t>os</a:t>
            </a:r>
            <a:r>
              <a:rPr xmlns:mc="http://schemas.openxmlformats.org/markup-compatibility/2006" xmlns:hp="http://schemas.haansoft.com/office/presentation/8.0" sz="1300" b="0" i="0" u="none" strike="noStrike" mc:Ignorable="hp" hp:hslEmbossed="0"/>
              <a:t>설치 </a:t>
            </a:r>
            <a:r>
              <a:rPr xmlns:mc="http://schemas.openxmlformats.org/markup-compatibility/2006" xmlns:hp="http://schemas.haansoft.com/office/presentation/8.0" lang="en-US" altLang="ko-KR" sz="1300" b="0" i="0" u="none" strike="noStrike" mc:Ignorable="hp" hp:hslEmbossed="0"/>
              <a:t>(</a:t>
            </a:r>
            <a:r>
              <a:rPr xmlns:mc="http://schemas.openxmlformats.org/markup-compatibility/2006" xmlns:hp="http://schemas.haansoft.com/office/presentation/8.0" lang="EN-US" sz="1300" b="0" i="0" u="none" strike="noStrike" mc:Ignorable="hp" hp:hslEmbossed="0"/>
              <a:t> jupyter</a:t>
            </a:r>
            <a:endParaRPr xmlns:mc="http://schemas.openxmlformats.org/markup-compatibility/2006" xmlns:hp="http://schemas.haansoft.com/office/presentation/8.0" lang="EN-US" sz="1300" b="0" i="0" u="none" strike="noStrike" mc:Ignorable="hp" hp:hslEmbossed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ko-KR" altLang="en-US" sz="1300" b="0" i="0" u="none" strike="noStrike" mc:Ignorable="hp" hp:hslEmbossed="0"/>
              <a:t>   </a:t>
            </a:r>
            <a:r>
              <a:rPr xmlns:mc="http://schemas.openxmlformats.org/markup-compatibility/2006" xmlns:hp="http://schemas.haansoft.com/office/presentation/8.0" lang="EN-US" sz="1300" b="0" i="0" u="none" strike="noStrike" mc:Ignorable="hp" hp:hslEmbossed="0"/>
              <a:t>notebook</a:t>
            </a:r>
            <a:r>
              <a:rPr xmlns:mc="http://schemas.openxmlformats.org/markup-compatibility/2006" xmlns:hp="http://schemas.haansoft.com/office/presentation/8.0" sz="1300" b="0" i="0" u="none" strike="noStrike" mc:Ignorable="hp" hp:hslEmbossed="0"/>
              <a:t>연동</a:t>
            </a:r>
            <a:r>
              <a:rPr xmlns:mc="http://schemas.openxmlformats.org/markup-compatibility/2006" xmlns:hp="http://schemas.haansoft.com/office/presentation/8.0" lang="en-US" altLang="ko-KR" sz="1300" b="0" i="0" u="none" strike="noStrike" mc:Ignorable="hp" hp:hslEmbossed="0"/>
              <a:t>)</a:t>
            </a:r>
            <a:endParaRPr xmlns:mc="http://schemas.openxmlformats.org/markup-compatibility/2006" xmlns:hp="http://schemas.haansoft.com/office/presentation/8.0" lang="en-US" altLang="ko-KR" sz="1300" b="0" i="0" u="none" strike="noStrike" mc:Ignorable="hp" hp:hslEmbossed="0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915139" y="768822"/>
            <a:ext cx="1112262" cy="1393226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65324" y="757115"/>
            <a:ext cx="1100051" cy="1423927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966677" y="764155"/>
            <a:ext cx="1088116" cy="1416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4/23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ko-KR" altLang="en-US" sz="2400"/>
              <a:t>조원소개</a:t>
            </a:r>
            <a:endParaRPr lang="en-US" altLang="ko-KR" sz="2400"/>
          </a:p>
        </p:txBody>
      </p:sp>
      <p:grpSp>
        <p:nvGrpSpPr>
          <p:cNvPr id="7" name="그룹 1004"/>
          <p:cNvGrpSpPr/>
          <p:nvPr/>
        </p:nvGrpSpPr>
        <p:grpSpPr>
          <a:xfrm rot="0"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 rot="0"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 rot="0"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/>
          <p:cNvPicPr>
            <a:picLocks noChangeAspect="1"/>
          </p:cNvPicPr>
          <p:nvPr/>
        </p:nvPicPr>
        <p:blipFill rotWithShape="1">
          <a:blip r:embed="rId6"/>
          <a:srcRect r="3010" b="59580"/>
          <a:stretch>
            <a:fillRect/>
          </a:stretch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 rot="0"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 rot="0"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 rot="0"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/>
          <p:cNvPicPr>
            <a:picLocks noChangeAspect="1"/>
          </p:cNvPicPr>
          <p:nvPr/>
        </p:nvPicPr>
        <p:blipFill rotWithShape="1">
          <a:blip r:embed="rId11"/>
          <a:srcRect r="310" b="50510"/>
          <a:stretch>
            <a:fillRect/>
          </a:stretch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 rot="0"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 rot="0"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 rot="0"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/>
          <p:cNvPicPr>
            <a:picLocks noChangeAspect="1"/>
          </p:cNvPicPr>
          <p:nvPr/>
        </p:nvPicPr>
        <p:blipFill rotWithShape="1">
          <a:blip r:embed="rId16"/>
          <a:srcRect r="-530" b="35490"/>
          <a:stretch>
            <a:fillRect/>
          </a:stretch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2088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 rot="0"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 rot="0"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 rot="0"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 rot="0"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 rot="0"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 rot="0"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/>
          <p:cNvPicPr>
            <a:picLocks noChangeAspect="1"/>
          </p:cNvPicPr>
          <p:nvPr/>
        </p:nvPicPr>
        <p:blipFill rotWithShape="1">
          <a:blip r:embed="rId27"/>
          <a:srcRect r="2040" b="56750"/>
          <a:stretch>
            <a:fillRect/>
          </a:stretch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 rot="0"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 공동개발</a:t>
            </a:r>
            <a:endParaRPr lang="ko-KR" altLang="en-US" sz="1600"/>
          </a:p>
        </p:txBody>
      </p:sp>
      <p:sp>
        <p:nvSpPr>
          <p:cNvPr id="52" name="TextBox 51"/>
          <p:cNvSpPr txBox="1"/>
          <p:nvPr/>
        </p:nvSpPr>
        <p:spPr>
          <a:xfrm>
            <a:off x="3380604" y="5585348"/>
            <a:ext cx="2653829" cy="82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데이터 수집, 정제</a:t>
            </a:r>
            <a:endParaRPr lang="ko-KR" altLang="en-US" sz="1600"/>
          </a:p>
          <a:p>
            <a:pPr algn="ctr">
              <a:defRPr/>
            </a:pPr>
            <a:r>
              <a:rPr lang="ko-KR" altLang="en-US" sz="1600"/>
              <a:t>개발환경 구축(라즈베리파이 환경 초기 설정)</a:t>
            </a:r>
            <a:endParaRPr lang="ko-KR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614718" y="5582674"/>
            <a:ext cx="2693580" cy="81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프로젝트 총괄</a:t>
            </a:r>
            <a:endParaRPr lang="ko-KR" altLang="en-US" sz="1600"/>
          </a:p>
          <a:p>
            <a:pPr algn="ctr">
              <a:defRPr/>
            </a:pPr>
            <a:r>
              <a:rPr lang="ko-KR" altLang="en-US" sz="1600"/>
              <a:t>개발환경 구축(라즈베리파이 환경 초기 설정)</a:t>
            </a:r>
            <a:endParaRPr lang="ko-KR" altLang="en-US" sz="1600"/>
          </a:p>
        </p:txBody>
      </p:sp>
      <p:sp>
        <p:nvSpPr>
          <p:cNvPr id="54" name="TextBox 53"/>
          <p:cNvSpPr txBox="1"/>
          <p:nvPr/>
        </p:nvSpPr>
        <p:spPr>
          <a:xfrm>
            <a:off x="9298177" y="5433142"/>
            <a:ext cx="2423162" cy="5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</a:t>
            </a:r>
            <a:endParaRPr lang="ko-KR" altLang="en-US" sz="1600"/>
          </a:p>
          <a:p>
            <a:pPr algn="ctr">
              <a:defRPr/>
            </a:pPr>
            <a:r>
              <a:rPr lang="ko-KR" altLang="en-US" sz="1600"/>
              <a:t>공동개발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5/23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CNN Detection Cam </a:t>
            </a:r>
            <a:r>
              <a:rPr lang="ko-KR" altLang="en-US" sz="2400"/>
              <a:t>개발동기</a:t>
            </a:r>
            <a:endParaRPr lang="ko-KR" altLang="en-US" sz="2400"/>
          </a:p>
        </p:txBody>
      </p:sp>
      <p:grpSp>
        <p:nvGrpSpPr>
          <p:cNvPr id="4" name="그룹 1004"/>
          <p:cNvGrpSpPr/>
          <p:nvPr/>
        </p:nvGrpSpPr>
        <p:grpSpPr>
          <a:xfrm rot="0"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/>
          <p:cNvGrpSpPr/>
          <p:nvPr/>
        </p:nvGrpSpPr>
        <p:grpSpPr>
          <a:xfrm rot="0"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112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 rot="0"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6/23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en-US" altLang="ko-KR" sz="2400">
                <a:latin typeface="+mn-lt"/>
                <a:ea typeface="+mn-ea"/>
                <a:cs typeface="+mn-cs"/>
              </a:rPr>
              <a:t>CNN Detection Cam </a:t>
            </a:r>
            <a:r>
              <a:rPr lang="ko-KR" altLang="en-US" sz="2400"/>
              <a:t>개발목적</a:t>
            </a:r>
            <a:endParaRPr lang="ko-KR" altLang="en-US" sz="2400"/>
          </a:p>
        </p:txBody>
      </p:sp>
      <p:pic>
        <p:nvPicPr>
          <p:cNvPr id="21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▶ 안정성</a:t>
            </a:r>
            <a:r>
              <a:rPr lang="en-US" altLang="ko-KR" sz="2400" b="1"/>
              <a:t>, </a:t>
            </a:r>
            <a:r>
              <a:rPr lang="ko-KR" altLang="en-US" sz="2400" b="1"/>
              <a:t>편리성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주행가능 도로 감지를 통해 안전성을 확보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탑승자에게 자전거 도로로 목적지까지 안내해 이동수단의 편리성을 제공</a:t>
            </a:r>
            <a:endParaRPr lang="ko-KR" altLang="en-US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 b="1"/>
              <a:t>▶ 불법 주행 감소</a:t>
            </a:r>
            <a:endParaRPr lang="ko-KR" altLang="en-US" sz="2400" b="1"/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탑승자가 이용 중에 불법주행을 인식해 불법주행 법률에 대한 인식률과 실제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  준수율의 차이를 줄여 불법주행 감소 및 사고 예방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4713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7/23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48218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국내</a:t>
            </a:r>
            <a:r>
              <a:rPr lang="en-US" altLang="ko-KR" sz="2400"/>
              <a:t>, </a:t>
            </a:r>
            <a:r>
              <a:rPr lang="ko-KR" altLang="en-US" sz="2400"/>
              <a:t>국외 </a:t>
            </a:r>
            <a:r>
              <a:rPr lang="en-US" altLang="ko-KR" sz="2400"/>
              <a:t>AI</a:t>
            </a:r>
            <a:r>
              <a:rPr lang="ko-KR" altLang="en-US" sz="2400"/>
              <a:t> 관련 연구 현황</a:t>
            </a:r>
            <a:endParaRPr lang="ko-KR" altLang="en-US" sz="2400"/>
          </a:p>
        </p:txBody>
      </p:sp>
      <p:pic>
        <p:nvPicPr>
          <p:cNvPr id="10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4076" y="791063"/>
            <a:ext cx="3221486" cy="818661"/>
          </a:xfrm>
          <a:prstGeom prst="rect">
            <a:avLst/>
          </a:prstGeom>
        </p:spPr>
      </p:pic>
      <p:pic>
        <p:nvPicPr>
          <p:cNvPr id="10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464" y="1637567"/>
            <a:ext cx="3875942" cy="3875942"/>
          </a:xfrm>
          <a:prstGeom prst="rect">
            <a:avLst/>
          </a:prstGeom>
        </p:spPr>
      </p:pic>
      <p:sp>
        <p:nvSpPr>
          <p:cNvPr id="1031" name=""/>
          <p:cNvSpPr/>
          <p:nvPr/>
        </p:nvSpPr>
        <p:spPr>
          <a:xfrm>
            <a:off x="177947" y="5562060"/>
            <a:ext cx="5130896" cy="1370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222222">
                    <a:alpha val="100000"/>
                  </a:srgbClr>
                </a:solidFill>
              </a:rPr>
              <a:t>지쿠터의 터치앤고 서비스는 앱을 구동하지 않아도 되며 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222222">
                  <a:alpha val="100000"/>
                </a:srgbClr>
              </a:solidFill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222222">
                    <a:alpha val="100000"/>
                  </a:srgbClr>
                </a:solidFill>
              </a:rPr>
              <a:t>스마트폰을 전동 킥보드 상단에 한 번 터치하기만 하면 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222222">
                  <a:alpha val="100000"/>
                </a:srgbClr>
              </a:solidFill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222222">
                    <a:alpha val="100000"/>
                  </a:srgbClr>
                </a:solidFill>
              </a:rPr>
              <a:t>기존의 모든 과정이 자동으로 처리</a:t>
            </a: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222222">
                    <a:alpha val="100000"/>
                  </a:srgbClr>
                </a:solidFill>
              </a:rPr>
              <a:t> 가능</a:t>
            </a:r>
            <a:endParaRPr xmlns:mc="http://schemas.openxmlformats.org/markup-compatibility/2006" xmlns:hp="http://schemas.haansoft.com/office/presentation/8.0" lang="ko-KR" altLang="en-US" sz="1400" b="0" i="0" strike="noStrike" mc:Ignorable="hp" hp:hslEmbossed="0">
              <a:solidFill>
                <a:srgbClr val="222222">
                  <a:alpha val="100000"/>
                </a:srgbClr>
              </a:solidFill>
            </a:endParaRPr>
          </a:p>
          <a:p>
            <a:pPr lvl="0">
              <a:defRPr/>
            </a:pPr>
            <a:r>
              <a:rPr lang="ko-KR" altLang="en-US" sz="1400"/>
              <a:t>출처</a:t>
            </a:r>
            <a:r>
              <a:rPr lang="en-US" altLang="ko-KR" sz="1400"/>
              <a:t>_</a:t>
            </a:r>
            <a:r>
              <a:rPr lang="ko-KR" altLang="en-US" sz="1400"/>
              <a:t>한경 엣지신문</a:t>
            </a:r>
            <a:r>
              <a:rPr lang="en-US" altLang="en-US" sz="1400">
                <a:hlinkClick r:id="rId4"/>
              </a:rPr>
              <a:t>https://www.hankyung.com/it/article/202003302628j</a:t>
            </a:r>
            <a:endParaRPr lang="en-US" altLang="en-US" sz="14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en-US" sz="1400">
              <a:latin typeface="+mn-lt"/>
              <a:ea typeface="+mn-ea"/>
              <a:cs typeface="+mn-cs"/>
            </a:endParaRPr>
          </a:p>
        </p:txBody>
      </p:sp>
      <p:sp>
        <p:nvSpPr>
          <p:cNvPr id="1032" name=""/>
          <p:cNvSpPr/>
          <p:nvPr/>
        </p:nvSpPr>
        <p:spPr>
          <a:xfrm>
            <a:off x="5451576" y="5528644"/>
            <a:ext cx="7171108" cy="9478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알파카의 AI 헬멧 인증 서비스란 이용자가 공유 전동 킥보드 알파카 대여 시 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1e1e1e">
                  <a:alpha val="100000"/>
                </a:srgbClr>
              </a:solidFill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헬멧 착용 유무를 알파카앱을 통해 사진을 찍어 인증하고 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1e1e1e">
                  <a:alpha val="100000"/>
                </a:srgbClr>
              </a:solidFill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헬멧 착용에 따라 알파카에서 사용할 수 있는 현금성 포인트 100</a:t>
            </a: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보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너스 지급</a:t>
            </a: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하는 기능</a:t>
            </a:r>
            <a:endParaRPr xmlns:mc="http://schemas.openxmlformats.org/markup-compatibility/2006" xmlns:hp="http://schemas.haansoft.com/office/presentation/8.0" lang="ko-KR" altLang="en-US" sz="1400" b="0" i="0" strike="noStrike" mc:Ignorable="hp" hp:hslEmbossed="0">
              <a:solidFill>
                <a:srgbClr val="1e1e1e">
                  <a:alpha val="100000"/>
                </a:srgbClr>
              </a:solidFill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출</a:t>
            </a: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처</a:t>
            </a:r>
            <a:r>
              <a:rPr xmlns:mc="http://schemas.openxmlformats.org/markup-compatibility/2006" xmlns:hp="http://schemas.haansoft.com/office/presentation/8.0" lang="en-US" altLang="ko-KR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_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전기신문</a:t>
            </a:r>
            <a:r>
              <a:rPr xmlns:mc="http://schemas.openxmlformats.org/markup-compatibility/2006" xmlns:hp="http://schemas.haansoft.com/office/presentation/8.0" lang="en-US" altLang="ko-KR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:</a:t>
            </a: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1e1e1e">
                    <a:alpha val="100000"/>
                  </a:srgbClr>
                </a:solidFill>
              </a:rPr>
              <a:t> 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1e1e1e">
                    <a:alpha val="100000"/>
                  </a:srgbClr>
                </a:solidFill>
                <a:hlinkClick r:id="rId5"/>
              </a:rPr>
              <a:t>https://www.electimes.com</a:t>
            </a:r>
            <a:endParaRPr xmlns:mc="http://schemas.openxmlformats.org/markup-compatibility/2006" xmlns:hp="http://schemas.haansoft.com/office/presentation/8.0" sz="1250" b="0" i="0" strike="noStrike" mc:Ignorable="hp" hp:hslEmbossed="0">
              <a:solidFill>
                <a:srgbClr val="1e1e1e">
                  <a:alpha val="100000"/>
                </a:srgbClr>
              </a:solidFill>
            </a:endParaRPr>
          </a:p>
        </p:txBody>
      </p:sp>
      <p:pic>
        <p:nvPicPr>
          <p:cNvPr id="103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00775" y="1681528"/>
            <a:ext cx="3554532" cy="3751385"/>
          </a:xfrm>
          <a:prstGeom prst="rect">
            <a:avLst/>
          </a:prstGeom>
        </p:spPr>
      </p:pic>
      <p:pic>
        <p:nvPicPr>
          <p:cNvPr id="103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99552" y="794482"/>
            <a:ext cx="2925069" cy="762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8/23</a:t>
            </a:r>
            <a:endParaRPr lang="en-US" altLang="ko-KR" sz="1200"/>
          </a:p>
        </p:txBody>
      </p:sp>
      <p:sp>
        <p:nvSpPr>
          <p:cNvPr id="1029" name="TextBox 2"/>
          <p:cNvSpPr txBox="1"/>
          <p:nvPr/>
        </p:nvSpPr>
        <p:spPr>
          <a:xfrm>
            <a:off x="336883" y="222789"/>
            <a:ext cx="3707432" cy="45158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서론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–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문제점 및 해결방안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41" name="TextBox 9"/>
          <p:cNvSpPr txBox="1"/>
          <p:nvPr/>
        </p:nvSpPr>
        <p:spPr>
          <a:xfrm>
            <a:off x="586004" y="1164372"/>
            <a:ext cx="10907495" cy="326284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문제점 및 해결방안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1)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문제점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문제점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과적합과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1.0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의 정확도가 나오는 문제 발생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목표로 하는 클래스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개의 구현이 이뤄지지 않음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해결방안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때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training : validation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7:3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으로  각각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350:150으로 했으나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때는 490:210으로 변경해줌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주차 때는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개 클래스 구현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4개의 클래스의 CNN알고리즘 구현 성공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  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모델 예측 결과인 classes의 출력값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           [[0.0 1.0 0.0 0.0]]-&gt; [[0.33912978 0.00245601 0.33208072 0.3263335 ]] 형태로 수정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357056"/>
            <a:ext cx="504285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412406" cy="2706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본론</a:t>
            </a:r>
            <a:r>
              <a:rPr lang="en-US" altLang="ko-KR" sz="1200"/>
              <a:t> – CNN detection cam </a:t>
            </a:r>
            <a:r>
              <a:rPr lang="ko-KR" altLang="en-US" sz="1200"/>
              <a:t>구현환경</a:t>
            </a:r>
            <a:r>
              <a:rPr lang="en-US" altLang="ko-KR" sz="1200"/>
              <a:t>_</a:t>
            </a:r>
            <a:r>
              <a:rPr lang="ko-KR" altLang="en-US" sz="1200"/>
              <a:t>이미지 분류</a:t>
            </a:r>
            <a:r>
              <a:rPr lang="en-US" altLang="ko-KR" sz="1200"/>
              <a:t> </a:t>
            </a:r>
            <a:r>
              <a:rPr lang="ko-KR" altLang="en-US" sz="1200"/>
              <a:t>인공지능 모델 개발환경 구축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5240319" y="755650"/>
            <a:ext cx="6951682" cy="151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인공지능 개발에 적합한 프로그래밍 언어</a:t>
            </a:r>
            <a:endParaRPr lang="ko-KR" altLang="en-US" sz="1200"/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대부분 머신러닝</a:t>
            </a:r>
            <a:r>
              <a:rPr lang="en-US" altLang="ko-KR" sz="1200"/>
              <a:t>/</a:t>
            </a:r>
            <a:r>
              <a:rPr lang="ko-KR" altLang="en-US" sz="1200"/>
              <a:t>딥러닝</a:t>
            </a:r>
            <a:r>
              <a:rPr lang="en-US" altLang="ko-KR" sz="1200"/>
              <a:t>/</a:t>
            </a:r>
            <a:r>
              <a:rPr lang="ko-KR" altLang="en-US" sz="1200"/>
              <a:t>프레임워크는 파이썬용으로 만들어짐</a:t>
            </a:r>
            <a:endParaRPr lang="ko-KR" altLang="en-US" sz="120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/>
              <a:t>-&gt;</a:t>
            </a:r>
            <a:r>
              <a:rPr lang="ko-KR" altLang="en-US" sz="1200" b="1"/>
              <a:t> </a:t>
            </a: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: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프로그래밍 개발</a:t>
            </a:r>
            <a:endParaRPr xmlns:mc="http://schemas.openxmlformats.org/markup-compatibility/2006" xmlns:hp="http://schemas.haansoft.com/office/presentation/8.0" sz="1200" b="1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: Python 3.7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사용</a:t>
            </a:r>
            <a:r>
              <a:rPr xmlns:mc="http://schemas.openxmlformats.org/markup-compatibility/2006" xmlns:hp="http://schemas.haansoft.com/office/presentation/8.0" sz="1200" b="0" i="0" u="none" strike="noStrike" mc:Ignorable="hp" hp:hslEmbossed="0"/>
              <a:t> </a:t>
            </a:r>
            <a:endParaRPr xmlns:mc="http://schemas.openxmlformats.org/markup-compatibility/2006" xmlns:hp="http://schemas.haansoft.com/office/presentation/8.0" sz="1200" b="0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200" b="0" i="0" u="none" strike="noStrike" mc:Ignorable="hp" hp:hslEmbossed="0"/>
              <a:t>: </a:t>
            </a:r>
            <a:r>
              <a:rPr xmlns:mc="http://schemas.openxmlformats.org/markup-compatibility/2006" xmlns:hp="http://schemas.haansoft.com/office/presentation/8.0" lang="EN-US" sz="1200" b="0" i="0" u="sng" strike="noStrike" mc:Ignorable="hp" hp:hslEmbossed="0">
                <a:hlinkClick r:id="rId2"/>
              </a:rPr>
              <a:t>https://www.python.org/</a:t>
            </a:r>
            <a:endParaRPr xmlns:mc="http://schemas.openxmlformats.org/markup-compatibility/2006" xmlns:hp="http://schemas.haansoft.com/office/presentation/8.0" lang="EN-US" sz="1200" b="0" i="0" u="sng" strike="noStrike" mc:Ignorable="hp" hp:hslEmbossed="0"/>
          </a:p>
        </p:txBody>
      </p:sp>
      <p:sp>
        <p:nvSpPr>
          <p:cNvPr id="18" name="TextBox 17"/>
          <p:cNvSpPr txBox="1"/>
          <p:nvPr/>
        </p:nvSpPr>
        <p:spPr>
          <a:xfrm>
            <a:off x="5297310" y="2443477"/>
            <a:ext cx="6894690" cy="12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212529"/>
                </a:solidFill>
              </a:rPr>
              <a:t>Open Source </a:t>
            </a:r>
            <a:r>
              <a:rPr lang="ko-KR" altLang="en-US" sz="1200" b="0" i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200" b="0" i="0">
                <a:solidFill>
                  <a:srgbClr val="212529"/>
                </a:solidFill>
                <a:effectLst/>
              </a:rPr>
              <a:t>, </a:t>
            </a:r>
            <a:endParaRPr lang="en-US" altLang="ko-KR" sz="1200" b="0" i="0">
              <a:solidFill>
                <a:srgbClr val="212529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0" i="0">
                <a:solidFill>
                  <a:srgbClr val="212529"/>
                </a:solidFill>
                <a:effectLst/>
              </a:rPr>
              <a:t>파이썬을 비롯한 다양한 프로그래밍 언어로 코드 작성 및 실행하는 개발 환경을 제공</a:t>
            </a:r>
            <a:endParaRPr lang="ko-KR" altLang="en-US" sz="1200" b="0" i="0">
              <a:solidFill>
                <a:srgbClr val="212529"/>
              </a:solidFill>
              <a:effectLst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200" b="1" i="0" u="none" strike="noStrike" mc:Ignorable="hp" hp:hslEmbossed="0"/>
              <a:t>-&gt;:</a:t>
            </a:r>
            <a:r>
              <a:rPr xmlns:mc="http://schemas.openxmlformats.org/markup-compatibility/2006" xmlns:hp="http://schemas.haansoft.com/office/presentation/8.0" lang="ko-KR" altLang="en-US" sz="1200" b="1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우리가 사용할 파이썬 코드 작성 및 실행</a:t>
            </a:r>
            <a:endParaRPr xmlns:mc="http://schemas.openxmlformats.org/markup-compatibility/2006" xmlns:hp="http://schemas.haansoft.com/office/presentation/8.0" sz="1200" b="1" i="0" u="none" strike="noStrike" mc:Ignorable="hp" hp:hslEmbossed="0"/>
          </a:p>
          <a:p>
            <a:pPr lvl="0">
              <a:defRPr/>
            </a:pPr>
            <a:r>
              <a:rPr lang="en-US" altLang="en-US" sz="1200">
                <a:latin typeface="+mn-lt"/>
                <a:ea typeface="+mn-ea"/>
                <a:cs typeface="+mn-cs"/>
                <a:hlinkClick r:id="rId3"/>
              </a:rPr>
              <a:t>https://jupyter.org/</a:t>
            </a:r>
            <a:endParaRPr lang="en-US" altLang="en-US" sz="12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62685" y="2658095"/>
            <a:ext cx="2400931" cy="647080"/>
          </a:xfrm>
          <a:prstGeom prst="rect">
            <a:avLst/>
          </a:prstGeom>
          <a:noFill/>
        </p:spPr>
      </p:pic>
      <p:grpSp>
        <p:nvGrpSpPr>
          <p:cNvPr id="1027" name="그룹 10"/>
          <p:cNvGrpSpPr/>
          <p:nvPr/>
        </p:nvGrpSpPr>
        <p:grpSpPr>
          <a:xfrm rot="0">
            <a:off x="1847269" y="4095069"/>
            <a:ext cx="2431763" cy="905361"/>
            <a:chOff x="1847625" y="6478294"/>
            <a:chExt cx="4541055" cy="1630323"/>
          </a:xfrm>
        </p:grpSpPr>
        <p:pic>
          <p:nvPicPr>
            <p:cNvPr id="1028" name="Picture 6" descr="Keras Applications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029" name="TextBox 12"/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TextBox 18"/>
          <p:cNvSpPr txBox="1"/>
          <p:nvPr/>
        </p:nvSpPr>
        <p:spPr>
          <a:xfrm>
            <a:off x="5299518" y="3755845"/>
            <a:ext cx="6892481" cy="15000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사용자가 딥러닝을 보다 쉽게 할 수 있도록 도와주는 파이썬 라이브러리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쉬운 고수준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제공하면서도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TENSORFLOW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같은 저수준의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와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호환이 잘 되어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원하는 네트워크 구조 만들 수 있음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en-US" altLang="ko-KR" sz="1200" b="1" i="0" u="none" strike="noStrike" mc:Ignorable="hp" hp:hslEmbossed="0"/>
              <a:t>-&gt;</a:t>
            </a:r>
            <a:r>
              <a:rPr xmlns:mc="http://schemas.openxmlformats.org/markup-compatibility/2006" xmlns:hp="http://schemas.haansoft.com/office/presentation/8.0" lang="EN-US" sz="1200" b="1" i="0" u="none" strike="noStrike" mc:Ignorable="hp" hp:hslEmbossed="0"/>
              <a:t>:</a:t>
            </a:r>
            <a:r>
              <a:rPr xmlns:mc="http://schemas.openxmlformats.org/markup-compatibility/2006" xmlns:hp="http://schemas.haansoft.com/office/presentation/8.0" lang="ko-KR" altLang="en-US" sz="1200" b="1" i="0" u="none" strike="noStrike" mc:Ignorable="hp" hp:hslEmbossed="0"/>
              <a:t> </a:t>
            </a:r>
            <a:r>
              <a:rPr xmlns:mc="http://schemas.openxmlformats.org/markup-compatibility/2006" xmlns:hp="http://schemas.haansoft.com/office/presentation/8.0" sz="1200" b="1" i="0" u="none" strike="noStrike" mc:Ignorable="hp" hp:hslEmbossed="0"/>
              <a:t>케라스는 파이썬으로 작성된 오픈 소스 신경망 라이브러리로 텐서플로 사용을 위해 사용함 </a:t>
            </a:r>
            <a:endParaRPr xmlns:mc="http://schemas.openxmlformats.org/markup-compatibility/2006" xmlns:hp="http://schemas.haansoft.com/office/presentation/8.0" sz="1200" b="1" i="0" u="none" strike="noStrike" mc:Ignorable="hp" hp:hslEmbossed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EN-US" sz="1200" b="0" i="0" u="sng" strike="noStrike" mc:Ignorable="hp" hp:hslEmbossed="0">
                <a:hlinkClick r:id="rId6"/>
              </a:rPr>
              <a:t>https://keras.io/api/applications/</a:t>
            </a:r>
            <a:endParaRPr xmlns:mc="http://schemas.openxmlformats.org/markup-compatibility/2006" xmlns:hp="http://schemas.haansoft.com/office/presentation/8.0" lang="EN-US" sz="1200" b="0" i="0" u="sng" strike="noStrike" mc:Ignorable="hp" hp:hslEmbossed="0"/>
          </a:p>
        </p:txBody>
      </p:sp>
      <p:grpSp>
        <p:nvGrpSpPr>
          <p:cNvPr id="1031" name="그룹 13"/>
          <p:cNvGrpSpPr/>
          <p:nvPr/>
        </p:nvGrpSpPr>
        <p:grpSpPr>
          <a:xfrm rot="0">
            <a:off x="1532744" y="5226684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340064" y="5302467"/>
            <a:ext cx="6851936" cy="10678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수치계산과 대규모 머신러닝을 위한 오픈소스 라이브러리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딥러닝 프로그램을 구현할 수 있도록 다양한 기능 제공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lang="EN-US" sz="1400" b="0" i="0" u="sng" strike="noStrike" mc:Ignorable="hp" hp:hslEmbossed="0">
                <a:hlinkClick r:id="rId8"/>
              </a:rPr>
              <a:t>https://www.tensorflow.org/?hl=k</a:t>
            </a:r>
            <a:endParaRPr xmlns:mc="http://schemas.openxmlformats.org/markup-compatibility/2006" xmlns:hp="http://schemas.haansoft.com/office/presentation/8.0" lang="EN-US" sz="1400" b="0" i="0" u="sng" strike="noStrike" mc:Ignorable="hp" hp:hslEmbossed="0"/>
          </a:p>
        </p:txBody>
      </p:sp>
      <p:sp>
        <p:nvSpPr>
          <p:cNvPr id="1037" name=""/>
          <p:cNvSpPr txBox="1"/>
          <p:nvPr/>
        </p:nvSpPr>
        <p:spPr>
          <a:xfrm>
            <a:off x="296495" y="909735"/>
            <a:ext cx="857250" cy="100435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</a:t>
            </a:r>
            <a:endParaRPr lang="en-US" altLang="en-US" sz="6000">
              <a:latin typeface="+mn-lt"/>
              <a:ea typeface="+mn-ea"/>
              <a:cs typeface="+mn-cs"/>
            </a:endParaRPr>
          </a:p>
        </p:txBody>
      </p:sp>
      <p:sp>
        <p:nvSpPr>
          <p:cNvPr id="1038" name=""/>
          <p:cNvSpPr txBox="1"/>
          <p:nvPr/>
        </p:nvSpPr>
        <p:spPr>
          <a:xfrm>
            <a:off x="296495" y="2436860"/>
            <a:ext cx="857250" cy="100269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</a:t>
            </a:r>
            <a:endPara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39" name=""/>
          <p:cNvSpPr txBox="1"/>
          <p:nvPr/>
        </p:nvSpPr>
        <p:spPr>
          <a:xfrm>
            <a:off x="296495" y="3921051"/>
            <a:ext cx="857250" cy="100146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</a:t>
            </a:r>
            <a:endPara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40" name=""/>
          <p:cNvSpPr txBox="1"/>
          <p:nvPr/>
        </p:nvSpPr>
        <p:spPr>
          <a:xfrm>
            <a:off x="296495" y="5321447"/>
            <a:ext cx="881673" cy="10039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60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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041" name="그룹 3"/>
          <p:cNvGrpSpPr/>
          <p:nvPr/>
        </p:nvGrpSpPr>
        <p:grpSpPr>
          <a:xfrm rot="0">
            <a:off x="1905767" y="944467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1192</ep:Words>
  <ep:PresentationFormat>와이드스크린</ep:PresentationFormat>
  <ep:Paragraphs>275</ep:Paragraphs>
  <ep:Slides>23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CNN 알고리즘을 이용한  조선대학교 내 전동 킥보드  불법 주행 인식 인공지능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2022-04-11T11:08:59.000</dcterms:created>
  <dc:creator>이 수정</dc:creator>
  <cp:lastModifiedBy>jun26</cp:lastModifiedBy>
  <dcterms:modified xsi:type="dcterms:W3CDTF">2022-04-24T15:44:14.800</dcterms:modified>
  <cp:revision>251</cp:revision>
  <dc:title>조선대학교 내 전동 킥보드  불법 주행 인식 인공지능 </dc:title>
  <cp:version/>
</cp:coreProperties>
</file>